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7559675" cy="1069181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1F01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4473"/>
    <p:restoredTop sz="94661"/>
  </p:normalViewPr>
  <p:slideViewPr>
    <p:cSldViewPr snapToGrid="0" snapToObjects="1">
      <p:cViewPr varScale="1">
        <p:scale>
          <a:sx n="47" d="100"/>
          <a:sy n="47" d="100"/>
        </p:scale>
        <p:origin x="-1800" y="-96"/>
      </p:cViewPr>
      <p:guideLst>
        <p:guide orient="horz" pos="3367"/>
        <p:guide pos="2381"/>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fr-FR" smtClean="0"/>
              <a:t>Cliquez et modifiez le titre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051BD80A-4CB9-3B4B-B4DF-6BFA2BC3C1A4}" type="datetimeFigureOut">
              <a:rPr lang="fr-FR" smtClean="0"/>
              <a:pPr/>
              <a:t>27/01/2020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7CA74D5-A2EE-A14B-9153-A685673549DD}"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Vertical Text Placeholder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51BD80A-4CB9-3B4B-B4DF-6BFA2BC3C1A4}" type="datetimeFigureOut">
              <a:rPr lang="fr-FR" smtClean="0"/>
              <a:pPr/>
              <a:t>27/01/2020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7CA74D5-A2EE-A14B-9153-A685673549DD}"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fr-FR" smtClean="0"/>
              <a:t>Cliquez et modifiez le titre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51BD80A-4CB9-3B4B-B4DF-6BFA2BC3C1A4}" type="datetimeFigureOut">
              <a:rPr lang="fr-FR" smtClean="0"/>
              <a:pPr/>
              <a:t>27/01/2020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7CA74D5-A2EE-A14B-9153-A685673549DD}"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51BD80A-4CB9-3B4B-B4DF-6BFA2BC3C1A4}" type="datetimeFigureOut">
              <a:rPr lang="fr-FR" smtClean="0"/>
              <a:pPr/>
              <a:t>27/01/2020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7CA74D5-A2EE-A14B-9153-A685673549DD}"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fr-FR" smtClean="0"/>
              <a:t>Cliquez et modifiez le titre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051BD80A-4CB9-3B4B-B4DF-6BFA2BC3C1A4}" type="datetimeFigureOut">
              <a:rPr lang="fr-FR" smtClean="0"/>
              <a:pPr/>
              <a:t>27/01/2020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7CA74D5-A2EE-A14B-9153-A685673549DD}"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051BD80A-4CB9-3B4B-B4DF-6BFA2BC3C1A4}" type="datetimeFigureOut">
              <a:rPr lang="fr-FR" smtClean="0"/>
              <a:pPr/>
              <a:t>27/01/2020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7CA74D5-A2EE-A14B-9153-A685673549DD}"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fr-FR" smtClean="0"/>
              <a:t>Cliquez et modifiez le titre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smtClean="0"/>
              <a:t>Cliquez pour modifier les styles du texte du masque</a:t>
            </a:r>
          </a:p>
        </p:txBody>
      </p:sp>
      <p:sp>
        <p:nvSpPr>
          <p:cNvPr id="4" name="Content Placeholder 3"/>
          <p:cNvSpPr>
            <a:spLocks noGrp="1"/>
          </p:cNvSpPr>
          <p:nvPr>
            <p:ph sz="half" idx="2"/>
          </p:nvPr>
        </p:nvSpPr>
        <p:spPr>
          <a:xfrm>
            <a:off x="520713" y="3905482"/>
            <a:ext cx="3198096" cy="57443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smtClean="0"/>
              <a:t>Cliquez pour modifier les styles du texte du masque</a:t>
            </a:r>
          </a:p>
        </p:txBody>
      </p:sp>
      <p:sp>
        <p:nvSpPr>
          <p:cNvPr id="6" name="Content Placeholder 5"/>
          <p:cNvSpPr>
            <a:spLocks noGrp="1"/>
          </p:cNvSpPr>
          <p:nvPr>
            <p:ph sz="quarter" idx="4"/>
          </p:nvPr>
        </p:nvSpPr>
        <p:spPr>
          <a:xfrm>
            <a:off x="3827086" y="3905482"/>
            <a:ext cx="3213847" cy="57443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051BD80A-4CB9-3B4B-B4DF-6BFA2BC3C1A4}" type="datetimeFigureOut">
              <a:rPr lang="fr-FR" smtClean="0"/>
              <a:pPr/>
              <a:t>27/01/2020</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87CA74D5-A2EE-A14B-9153-A685673549DD}"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Date Placeholder 2"/>
          <p:cNvSpPr>
            <a:spLocks noGrp="1"/>
          </p:cNvSpPr>
          <p:nvPr>
            <p:ph type="dt" sz="half" idx="10"/>
          </p:nvPr>
        </p:nvSpPr>
        <p:spPr/>
        <p:txBody>
          <a:bodyPr/>
          <a:lstStyle/>
          <a:p>
            <a:fld id="{051BD80A-4CB9-3B4B-B4DF-6BFA2BC3C1A4}" type="datetimeFigureOut">
              <a:rPr lang="fr-FR" smtClean="0"/>
              <a:pPr/>
              <a:t>27/01/2020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87CA74D5-A2EE-A14B-9153-A685673549DD}"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1BD80A-4CB9-3B4B-B4DF-6BFA2BC3C1A4}" type="datetimeFigureOut">
              <a:rPr lang="fr-FR" smtClean="0"/>
              <a:pPr/>
              <a:t>27/01/2020</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87CA74D5-A2EE-A14B-9153-A685673549DD}"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smtClean="0"/>
              <a:t>Cliquez et modifiez le titre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051BD80A-4CB9-3B4B-B4DF-6BFA2BC3C1A4}" type="datetimeFigureOut">
              <a:rPr lang="fr-FR" smtClean="0"/>
              <a:pPr/>
              <a:t>27/01/2020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7CA74D5-A2EE-A14B-9153-A685673549DD}"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smtClean="0"/>
              <a:t>Cliquez et modifiez le titre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051BD80A-4CB9-3B4B-B4DF-6BFA2BC3C1A4}" type="datetimeFigureOut">
              <a:rPr lang="fr-FR" smtClean="0"/>
              <a:pPr/>
              <a:t>27/01/2020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7CA74D5-A2EE-A14B-9153-A685673549DD}"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fr-FR" smtClean="0"/>
              <a:t>Cliquez et modifiez le titre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051BD80A-4CB9-3B4B-B4DF-6BFA2BC3C1A4}" type="datetimeFigureOut">
              <a:rPr lang="fr-FR" smtClean="0"/>
              <a:pPr/>
              <a:t>27/01/2020</a:t>
            </a:fld>
            <a:endParaRPr lang="fr-FR"/>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87CA74D5-A2EE-A14B-9153-A685673549DD}" type="slidenum">
              <a:rPr lang="fr-FR" smtClean="0"/>
              <a:pPr/>
              <a:t>‹N°›</a:t>
            </a:fld>
            <a:endParaRPr lang="fr-FR"/>
          </a:p>
        </p:txBody>
      </p:sp>
    </p:spTree>
    <p:extLst>
      <p:ext uri="{BB962C8B-B14F-4D97-AF65-F5344CB8AC3E}">
        <p14:creationId xmlns:p14="http://schemas.microsoft.com/office/powerpoint/2010/main" xmlns="" val="1007285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10"/>
          <p:cNvSpPr/>
          <p:nvPr/>
        </p:nvSpPr>
        <p:spPr>
          <a:xfrm>
            <a:off x="4689744" y="0"/>
            <a:ext cx="2895158" cy="1068751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dirty="0">
              <a:cs typeface="Ara Aqeeq Bold" panose="00000500000000000000" pitchFamily="2" charset="-78"/>
            </a:endParaRPr>
          </a:p>
        </p:txBody>
      </p:sp>
      <p:sp>
        <p:nvSpPr>
          <p:cNvPr id="6" name="TextBox 7"/>
          <p:cNvSpPr txBox="1"/>
          <p:nvPr/>
        </p:nvSpPr>
        <p:spPr>
          <a:xfrm>
            <a:off x="4973567" y="1491001"/>
            <a:ext cx="2295821" cy="1372683"/>
          </a:xfrm>
          <a:prstGeom prst="rect">
            <a:avLst/>
          </a:prstGeom>
          <a:noFill/>
        </p:spPr>
        <p:txBody>
          <a:bodyPr wrap="none" rtlCol="0">
            <a:spAutoFit/>
          </a:bodyPr>
          <a:lstStyle/>
          <a:p>
            <a:pPr algn="ctr">
              <a:lnSpc>
                <a:spcPct val="80000"/>
              </a:lnSpc>
            </a:pPr>
            <a:r>
              <a:rPr lang="ar-DZ" sz="4400" dirty="0" smtClean="0">
                <a:solidFill>
                  <a:schemeClr val="bg1">
                    <a:lumMod val="95000"/>
                  </a:schemeClr>
                </a:solidFill>
                <a:latin typeface="Ara Aqeeq Bold" panose="00000500000000000000" pitchFamily="2" charset="-78"/>
                <a:cs typeface="Ara Aqeeq Bold" panose="00000500000000000000" pitchFamily="2" charset="-78"/>
              </a:rPr>
              <a:t>أمين</a:t>
            </a:r>
            <a:endParaRPr lang="fr-FR" sz="6000" dirty="0" smtClean="0">
              <a:solidFill>
                <a:schemeClr val="bg1">
                  <a:lumMod val="95000"/>
                </a:schemeClr>
              </a:solidFill>
              <a:latin typeface="Ara Aqeeq Bold" panose="00000500000000000000" pitchFamily="2" charset="-78"/>
              <a:cs typeface="Ara Aqeeq Bold" panose="00000500000000000000" pitchFamily="2" charset="-78"/>
            </a:endParaRPr>
          </a:p>
          <a:p>
            <a:pPr algn="r">
              <a:lnSpc>
                <a:spcPct val="80000"/>
              </a:lnSpc>
            </a:pPr>
            <a:r>
              <a:rPr lang="ar-DZ" sz="6000" dirty="0" smtClean="0">
                <a:solidFill>
                  <a:schemeClr val="bg1">
                    <a:lumMod val="95000"/>
                  </a:schemeClr>
                </a:solidFill>
                <a:latin typeface="Ara Aqeeq Bold" panose="00000500000000000000" pitchFamily="2" charset="-78"/>
                <a:cs typeface="Ara Aqeeq Bold" panose="00000500000000000000" pitchFamily="2" charset="-78"/>
              </a:rPr>
              <a:t>محمود</a:t>
            </a:r>
            <a:endParaRPr lang="fr-FR" sz="6000" dirty="0">
              <a:solidFill>
                <a:schemeClr val="bg1">
                  <a:lumMod val="95000"/>
                </a:schemeClr>
              </a:solidFill>
              <a:latin typeface="Ara Aqeeq Bold" panose="00000500000000000000" pitchFamily="2" charset="-78"/>
              <a:cs typeface="Ara Aqeeq Bold" panose="00000500000000000000" pitchFamily="2" charset="-78"/>
            </a:endParaRPr>
          </a:p>
        </p:txBody>
      </p:sp>
      <p:sp>
        <p:nvSpPr>
          <p:cNvPr id="7" name="TextBox 15"/>
          <p:cNvSpPr txBox="1"/>
          <p:nvPr/>
        </p:nvSpPr>
        <p:spPr>
          <a:xfrm>
            <a:off x="1213335" y="242833"/>
            <a:ext cx="2144615" cy="584775"/>
          </a:xfrm>
          <a:prstGeom prst="rect">
            <a:avLst/>
          </a:prstGeom>
          <a:noFill/>
        </p:spPr>
        <p:txBody>
          <a:bodyPr wrap="square" rtlCol="0">
            <a:spAutoFit/>
          </a:bodyPr>
          <a:lstStyle/>
          <a:p>
            <a:pPr algn="ctr"/>
            <a:r>
              <a:rPr lang="ar-DZ" sz="3200" i="1" dirty="0" smtClean="0">
                <a:latin typeface="Ara Aqeeq Bold" panose="00000500000000000000" pitchFamily="2" charset="-78"/>
                <a:cs typeface="Ara Aqeeq Bold" panose="00000500000000000000" pitchFamily="2" charset="-78"/>
              </a:rPr>
              <a:t>عني</a:t>
            </a:r>
            <a:endParaRPr lang="uk-UA" sz="3200" i="1" dirty="0">
              <a:latin typeface="Bebas Neue Light" panose="00000500000000000000" pitchFamily="2" charset="-52"/>
              <a:cs typeface="Ara Aqeeq Bold" panose="00000500000000000000" pitchFamily="2" charset="-78"/>
            </a:endParaRPr>
          </a:p>
        </p:txBody>
      </p:sp>
      <p:sp>
        <p:nvSpPr>
          <p:cNvPr id="8" name="Параллелограмм 46"/>
          <p:cNvSpPr/>
          <p:nvPr/>
        </p:nvSpPr>
        <p:spPr>
          <a:xfrm>
            <a:off x="1077148" y="242832"/>
            <a:ext cx="2414443" cy="535184"/>
          </a:xfrm>
          <a:prstGeom prst="parallelogram">
            <a:avLst/>
          </a:prstGeom>
          <a:noFill/>
          <a:ln w="9525">
            <a:solidFill>
              <a:srgbClr val="37373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latin typeface="Ara Aqeeq Bold" panose="00000500000000000000" pitchFamily="2" charset="-78"/>
              <a:cs typeface="Ara Aqeeq Bold" panose="00000500000000000000" pitchFamily="2" charset="-78"/>
            </a:endParaRPr>
          </a:p>
        </p:txBody>
      </p:sp>
      <p:cxnSp>
        <p:nvCxnSpPr>
          <p:cNvPr id="9" name="Прямая соединительная линия 62"/>
          <p:cNvCxnSpPr/>
          <p:nvPr/>
        </p:nvCxnSpPr>
        <p:spPr>
          <a:xfrm flipH="1">
            <a:off x="207506" y="485627"/>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cxnSp>
        <p:nvCxnSpPr>
          <p:cNvPr id="10" name="Прямая соединительная линия 114"/>
          <p:cNvCxnSpPr/>
          <p:nvPr/>
        </p:nvCxnSpPr>
        <p:spPr>
          <a:xfrm flipH="1">
            <a:off x="3429139" y="495236"/>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sp>
        <p:nvSpPr>
          <p:cNvPr id="11" name="Rectangle 8"/>
          <p:cNvSpPr/>
          <p:nvPr/>
        </p:nvSpPr>
        <p:spPr>
          <a:xfrm>
            <a:off x="106281" y="870012"/>
            <a:ext cx="4479231" cy="1169551"/>
          </a:xfrm>
          <a:prstGeom prst="rect">
            <a:avLst/>
          </a:prstGeom>
        </p:spPr>
        <p:txBody>
          <a:bodyPr wrap="square">
            <a:spAutoFit/>
          </a:bodyPr>
          <a:lstStyle/>
          <a:p>
            <a:pPr algn="r">
              <a:tabLst>
                <a:tab pos="723900" algn="l"/>
                <a:tab pos="1447800" algn="l"/>
                <a:tab pos="2171700" algn="l"/>
              </a:tabLst>
            </a:pPr>
            <a:r>
              <a:rPr lang="ar-DZ" sz="1400" dirty="0">
                <a:latin typeface="Ara Aqeeq Bold" panose="00000500000000000000" pitchFamily="2" charset="-78"/>
                <a:cs typeface="Ara Aqeeq Bold" panose="00000500000000000000" pitchFamily="2" charset="-78"/>
              </a:rPr>
              <a:t>صف في بضعة سطور مهاراتك الرئيسية للوظيفة وأهدافك المهنية. يمكنك تنسيقها باستخدام الرموز النقطية أو تركها كنص كامل. يمكن أن تكون هذه المساحة بمثابة مقدمة تمهيدية لخطاب التغطية الخاصة بك تكون دقيقة وإبداعية وتعرض إمكاناتك المهنية.</a:t>
            </a:r>
            <a:endParaRPr lang="fr-FR" sz="1400" dirty="0">
              <a:latin typeface="Ara Aqeeq Bold" panose="00000500000000000000" pitchFamily="2" charset="-78"/>
              <a:cs typeface="Ara Aqeeq Bold" panose="00000500000000000000" pitchFamily="2" charset="-78"/>
            </a:endParaRPr>
          </a:p>
        </p:txBody>
      </p:sp>
      <p:sp>
        <p:nvSpPr>
          <p:cNvPr id="15" name="TextBox 116"/>
          <p:cNvSpPr txBox="1"/>
          <p:nvPr/>
        </p:nvSpPr>
        <p:spPr>
          <a:xfrm>
            <a:off x="1466463" y="2003089"/>
            <a:ext cx="1772065" cy="584775"/>
          </a:xfrm>
          <a:prstGeom prst="rect">
            <a:avLst/>
          </a:prstGeom>
          <a:noFill/>
        </p:spPr>
        <p:txBody>
          <a:bodyPr wrap="square" rtlCol="0">
            <a:spAutoFit/>
          </a:bodyPr>
          <a:lstStyle/>
          <a:p>
            <a:pPr algn="ctr"/>
            <a:r>
              <a:rPr lang="ar-DZ" sz="3200" i="1" dirty="0" smtClean="0">
                <a:latin typeface="Ara Aqeeq Bold" panose="00000500000000000000" pitchFamily="2" charset="-78"/>
                <a:cs typeface="Ara Aqeeq Bold" panose="00000500000000000000" pitchFamily="2" charset="-78"/>
              </a:rPr>
              <a:t>الخبرة</a:t>
            </a:r>
            <a:endParaRPr lang="uk-UA" sz="3200" i="1" dirty="0">
              <a:latin typeface="Bebas Neue Light" panose="00000500000000000000" pitchFamily="2" charset="-52"/>
              <a:cs typeface="Ara Aqeeq Bold" panose="00000500000000000000" pitchFamily="2" charset="-78"/>
            </a:endParaRPr>
          </a:p>
        </p:txBody>
      </p:sp>
      <p:sp>
        <p:nvSpPr>
          <p:cNvPr id="16" name="Параллелограмм 117"/>
          <p:cNvSpPr/>
          <p:nvPr/>
        </p:nvSpPr>
        <p:spPr>
          <a:xfrm>
            <a:off x="1077148" y="2003089"/>
            <a:ext cx="2414443" cy="535184"/>
          </a:xfrm>
          <a:prstGeom prst="parallelogram">
            <a:avLst/>
          </a:prstGeom>
          <a:noFill/>
          <a:ln w="9525">
            <a:solidFill>
              <a:srgbClr val="37373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latin typeface="Ara Aqeeq Bold" panose="00000500000000000000" pitchFamily="2" charset="-78"/>
              <a:cs typeface="Ara Aqeeq Bold" panose="00000500000000000000" pitchFamily="2" charset="-78"/>
            </a:endParaRPr>
          </a:p>
        </p:txBody>
      </p:sp>
      <p:cxnSp>
        <p:nvCxnSpPr>
          <p:cNvPr id="17" name="Прямая соединительная линия 118"/>
          <p:cNvCxnSpPr/>
          <p:nvPr/>
        </p:nvCxnSpPr>
        <p:spPr>
          <a:xfrm flipH="1">
            <a:off x="207506" y="2259532"/>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cxnSp>
        <p:nvCxnSpPr>
          <p:cNvPr id="18" name="Прямая соединительная линия 119"/>
          <p:cNvCxnSpPr/>
          <p:nvPr/>
        </p:nvCxnSpPr>
        <p:spPr>
          <a:xfrm flipH="1">
            <a:off x="3429139" y="2255493"/>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sp>
        <p:nvSpPr>
          <p:cNvPr id="19" name="TextBox 91"/>
          <p:cNvSpPr txBox="1"/>
          <p:nvPr/>
        </p:nvSpPr>
        <p:spPr>
          <a:xfrm>
            <a:off x="1253494" y="2762049"/>
            <a:ext cx="3111923" cy="313932"/>
          </a:xfrm>
          <a:prstGeom prst="rect">
            <a:avLst/>
          </a:prstGeom>
          <a:noFill/>
        </p:spPr>
        <p:txBody>
          <a:bodyPr wrap="square" rtlCol="0">
            <a:spAutoFit/>
          </a:bodyPr>
          <a:lstStyle/>
          <a:p>
            <a:pPr algn="r">
              <a:lnSpc>
                <a:spcPct val="80000"/>
              </a:lnSpc>
            </a:pPr>
            <a:r>
              <a:rPr lang="ar-DZ" b="1" dirty="0">
                <a:latin typeface="Ara Aqeeq Bold" panose="00000500000000000000" pitchFamily="2" charset="-78"/>
                <a:cs typeface="Ara Aqeeq Bold" panose="00000500000000000000" pitchFamily="2" charset="-78"/>
              </a:rPr>
              <a:t>عنوان شركة ما بعد</a:t>
            </a:r>
            <a:endParaRPr lang="en-US" b="1" dirty="0" smtClean="0">
              <a:latin typeface="Ara Aqeeq Bold" panose="00000500000000000000" pitchFamily="2" charset="-78"/>
              <a:cs typeface="Ara Aqeeq Bold" panose="00000500000000000000" pitchFamily="2" charset="-78"/>
            </a:endParaRPr>
          </a:p>
        </p:txBody>
      </p:sp>
      <p:sp>
        <p:nvSpPr>
          <p:cNvPr id="20" name="Прямоугольник 107"/>
          <p:cNvSpPr/>
          <p:nvPr/>
        </p:nvSpPr>
        <p:spPr>
          <a:xfrm>
            <a:off x="248591" y="3005938"/>
            <a:ext cx="4304966" cy="1077218"/>
          </a:xfrm>
          <a:prstGeom prst="rect">
            <a:avLst/>
          </a:prstGeom>
        </p:spPr>
        <p:txBody>
          <a:bodyPr wrap="square">
            <a:spAutoFit/>
          </a:bodyPr>
          <a:lstStyle/>
          <a:p>
            <a:pPr algn="r">
              <a:tabLst>
                <a:tab pos="723900" algn="l"/>
                <a:tab pos="1447800" algn="l"/>
                <a:tab pos="2171700" algn="l"/>
              </a:tabLst>
              <a:defRPr/>
            </a:pPr>
            <a:r>
              <a:rPr lang="ar-DZ" sz="1600" dirty="0">
                <a:latin typeface="Ara Aqeeq Bold" panose="00000500000000000000" pitchFamily="2" charset="-78"/>
                <a:cs typeface="Ara Aqeeq Bold" panose="00000500000000000000" pitchFamily="2" charset="-78"/>
              </a:rPr>
              <a:t>صف هنا الوظائف التي شغلتها. قم أيضًا بوصف مهامك ، وعدد الأشخاص الذين أشرفت عليهم ، وإذا كنت تستطيع ، حاول تسجيل النتائج التي حصلت عليها ، فلا تتردد في تحديد حجمها.</a:t>
            </a:r>
            <a:endParaRPr lang="fr-FR" sz="1600" dirty="0">
              <a:latin typeface="Ara Aqeeq Bold" panose="00000500000000000000" pitchFamily="2" charset="-78"/>
              <a:cs typeface="Ara Aqeeq Bold" panose="00000500000000000000" pitchFamily="2" charset="-78"/>
            </a:endParaRPr>
          </a:p>
        </p:txBody>
      </p:sp>
      <p:sp>
        <p:nvSpPr>
          <p:cNvPr id="21" name="TextBox 121"/>
          <p:cNvSpPr txBox="1"/>
          <p:nvPr/>
        </p:nvSpPr>
        <p:spPr>
          <a:xfrm>
            <a:off x="416943" y="2735475"/>
            <a:ext cx="1678351" cy="289310"/>
          </a:xfrm>
          <a:prstGeom prst="rect">
            <a:avLst/>
          </a:prstGeom>
          <a:noFill/>
        </p:spPr>
        <p:txBody>
          <a:bodyPr wrap="square" rtlCol="0">
            <a:spAutoFit/>
          </a:bodyPr>
          <a:lstStyle/>
          <a:p>
            <a:pPr algn="just">
              <a:lnSpc>
                <a:spcPct val="80000"/>
              </a:lnSpc>
            </a:pPr>
            <a:r>
              <a:rPr lang="en-US" sz="1600" dirty="0" smtClean="0">
                <a:latin typeface="Ara Aqeeq Bold" panose="00000500000000000000" pitchFamily="2" charset="-78"/>
                <a:cs typeface="Ara Aqeeq Bold" panose="00000500000000000000" pitchFamily="2" charset="-78"/>
              </a:rPr>
              <a:t>2010 - 2017</a:t>
            </a:r>
          </a:p>
        </p:txBody>
      </p:sp>
      <p:sp>
        <p:nvSpPr>
          <p:cNvPr id="30" name="TextBox 128"/>
          <p:cNvSpPr txBox="1"/>
          <p:nvPr/>
        </p:nvSpPr>
        <p:spPr>
          <a:xfrm>
            <a:off x="1508323" y="6201183"/>
            <a:ext cx="1772065" cy="584775"/>
          </a:xfrm>
          <a:prstGeom prst="rect">
            <a:avLst/>
          </a:prstGeom>
          <a:noFill/>
        </p:spPr>
        <p:txBody>
          <a:bodyPr wrap="square" rtlCol="0">
            <a:spAutoFit/>
          </a:bodyPr>
          <a:lstStyle/>
          <a:p>
            <a:pPr algn="ctr"/>
            <a:r>
              <a:rPr lang="ar-DZ" sz="3200" i="1" dirty="0" smtClean="0">
                <a:latin typeface="Ara Aqeeq Bold" panose="00000500000000000000" pitchFamily="2" charset="-78"/>
                <a:cs typeface="Ara Aqeeq Bold" panose="00000500000000000000" pitchFamily="2" charset="-78"/>
              </a:rPr>
              <a:t>التعليم</a:t>
            </a:r>
            <a:endParaRPr lang="uk-UA" sz="3200" i="1" dirty="0">
              <a:latin typeface="Bebas Neue Light" panose="00000500000000000000" pitchFamily="2" charset="-52"/>
              <a:cs typeface="Ara Aqeeq Bold" panose="00000500000000000000" pitchFamily="2" charset="-78"/>
            </a:endParaRPr>
          </a:p>
        </p:txBody>
      </p:sp>
      <p:sp>
        <p:nvSpPr>
          <p:cNvPr id="31" name="Параллелограмм 129"/>
          <p:cNvSpPr/>
          <p:nvPr/>
        </p:nvSpPr>
        <p:spPr>
          <a:xfrm>
            <a:off x="1077148" y="6198073"/>
            <a:ext cx="2414443" cy="535184"/>
          </a:xfrm>
          <a:prstGeom prst="parallelogram">
            <a:avLst/>
          </a:prstGeom>
          <a:noFill/>
          <a:ln w="9525">
            <a:solidFill>
              <a:srgbClr val="37373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latin typeface="Ara Aqeeq Bold" panose="00000500000000000000" pitchFamily="2" charset="-78"/>
              <a:cs typeface="Ara Aqeeq Bold" panose="00000500000000000000" pitchFamily="2" charset="-78"/>
            </a:endParaRPr>
          </a:p>
        </p:txBody>
      </p:sp>
      <p:cxnSp>
        <p:nvCxnSpPr>
          <p:cNvPr id="32" name="Прямая соединительная линия 130"/>
          <p:cNvCxnSpPr/>
          <p:nvPr/>
        </p:nvCxnSpPr>
        <p:spPr>
          <a:xfrm flipH="1">
            <a:off x="207506" y="6454516"/>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cxnSp>
        <p:nvCxnSpPr>
          <p:cNvPr id="33" name="Прямая соединительная линия 131"/>
          <p:cNvCxnSpPr/>
          <p:nvPr/>
        </p:nvCxnSpPr>
        <p:spPr>
          <a:xfrm flipH="1">
            <a:off x="3429139" y="6450477"/>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sp>
        <p:nvSpPr>
          <p:cNvPr id="37" name="Rectangle 36"/>
          <p:cNvSpPr/>
          <p:nvPr/>
        </p:nvSpPr>
        <p:spPr>
          <a:xfrm>
            <a:off x="278021" y="7250453"/>
            <a:ext cx="4135750" cy="584775"/>
          </a:xfrm>
          <a:prstGeom prst="rect">
            <a:avLst/>
          </a:prstGeom>
        </p:spPr>
        <p:txBody>
          <a:bodyPr wrap="square">
            <a:spAutoFit/>
          </a:bodyPr>
          <a:lstStyle/>
          <a:p>
            <a:pPr algn="r"/>
            <a:r>
              <a:rPr lang="ar-DZ" sz="1600" dirty="0">
                <a:latin typeface="Ara Aqeeq Bold" panose="00000500000000000000" pitchFamily="2" charset="-78"/>
                <a:cs typeface="Ara Aqeeq Bold" panose="00000500000000000000" pitchFamily="2" charset="-78"/>
              </a:rPr>
              <a:t>صف في سطر واحد أهداف وتخصصات هذا التدريب.</a:t>
            </a:r>
            <a:endParaRPr lang="en-US" sz="1600" dirty="0">
              <a:latin typeface="Ara Aqeeq Bold" panose="00000500000000000000" pitchFamily="2" charset="-78"/>
              <a:cs typeface="Ara Aqeeq Bold" panose="00000500000000000000" pitchFamily="2" charset="-78"/>
            </a:endParaRPr>
          </a:p>
        </p:txBody>
      </p:sp>
      <p:sp>
        <p:nvSpPr>
          <p:cNvPr id="56" name="TextBox 128"/>
          <p:cNvSpPr txBox="1"/>
          <p:nvPr/>
        </p:nvSpPr>
        <p:spPr>
          <a:xfrm>
            <a:off x="1499891" y="8794262"/>
            <a:ext cx="1772065" cy="584775"/>
          </a:xfrm>
          <a:prstGeom prst="rect">
            <a:avLst/>
          </a:prstGeom>
          <a:noFill/>
        </p:spPr>
        <p:txBody>
          <a:bodyPr wrap="square" rtlCol="0">
            <a:spAutoFit/>
          </a:bodyPr>
          <a:lstStyle/>
          <a:p>
            <a:pPr algn="ctr"/>
            <a:r>
              <a:rPr lang="ar-DZ" sz="3200" i="1" dirty="0" smtClean="0">
                <a:latin typeface="Ara Aqeeq Bold" panose="00000500000000000000" pitchFamily="2" charset="-78"/>
                <a:cs typeface="Ara Aqeeq Bold" panose="00000500000000000000" pitchFamily="2" charset="-78"/>
              </a:rPr>
              <a:t>اللغات</a:t>
            </a:r>
            <a:endParaRPr lang="uk-UA" sz="3200" i="1" dirty="0">
              <a:latin typeface="Bebas Neue Light" panose="00000500000000000000" pitchFamily="2" charset="-52"/>
              <a:cs typeface="Ara Aqeeq Bold" panose="00000500000000000000" pitchFamily="2" charset="-78"/>
            </a:endParaRPr>
          </a:p>
        </p:txBody>
      </p:sp>
      <p:sp>
        <p:nvSpPr>
          <p:cNvPr id="57" name="Параллелограмм 129"/>
          <p:cNvSpPr/>
          <p:nvPr/>
        </p:nvSpPr>
        <p:spPr>
          <a:xfrm>
            <a:off x="1077148" y="8785877"/>
            <a:ext cx="2414443" cy="535184"/>
          </a:xfrm>
          <a:prstGeom prst="parallelogram">
            <a:avLst/>
          </a:prstGeom>
          <a:noFill/>
          <a:ln w="9525">
            <a:solidFill>
              <a:srgbClr val="37373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latin typeface="Ara Aqeeq Bold" panose="00000500000000000000" pitchFamily="2" charset="-78"/>
              <a:cs typeface="Ara Aqeeq Bold" panose="00000500000000000000" pitchFamily="2" charset="-78"/>
            </a:endParaRPr>
          </a:p>
        </p:txBody>
      </p:sp>
      <p:cxnSp>
        <p:nvCxnSpPr>
          <p:cNvPr id="58" name="Прямая соединительная линия 130"/>
          <p:cNvCxnSpPr/>
          <p:nvPr/>
        </p:nvCxnSpPr>
        <p:spPr>
          <a:xfrm flipH="1">
            <a:off x="207506" y="9042320"/>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cxnSp>
        <p:nvCxnSpPr>
          <p:cNvPr id="59" name="Прямая соединительная линия 131"/>
          <p:cNvCxnSpPr/>
          <p:nvPr/>
        </p:nvCxnSpPr>
        <p:spPr>
          <a:xfrm flipH="1">
            <a:off x="3429139" y="9038281"/>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sp>
        <p:nvSpPr>
          <p:cNvPr id="60" name="TextBox 63"/>
          <p:cNvSpPr txBox="1"/>
          <p:nvPr/>
        </p:nvSpPr>
        <p:spPr>
          <a:xfrm>
            <a:off x="2925230" y="9418449"/>
            <a:ext cx="1397236" cy="369332"/>
          </a:xfrm>
          <a:prstGeom prst="rect">
            <a:avLst/>
          </a:prstGeom>
          <a:noFill/>
        </p:spPr>
        <p:txBody>
          <a:bodyPr wrap="square" rtlCol="0">
            <a:spAutoFit/>
          </a:bodyPr>
          <a:lstStyle/>
          <a:p>
            <a:pPr algn="r"/>
            <a:r>
              <a:rPr lang="ar-DZ" dirty="0" smtClean="0">
                <a:latin typeface="Ara Aqeeq Bold" panose="00000500000000000000" pitchFamily="2" charset="-78"/>
                <a:cs typeface="Ara Aqeeq Bold" panose="00000500000000000000" pitchFamily="2" charset="-78"/>
              </a:rPr>
              <a:t>الانجليزية</a:t>
            </a:r>
            <a:endParaRPr lang="uk-UA" dirty="0">
              <a:latin typeface="Bebas Neue Regular" panose="00000500000000000000" pitchFamily="50" charset="-52"/>
              <a:cs typeface="Ara Aqeeq Bold" panose="00000500000000000000" pitchFamily="2" charset="-78"/>
            </a:endParaRPr>
          </a:p>
        </p:txBody>
      </p:sp>
      <p:sp>
        <p:nvSpPr>
          <p:cNvPr id="61" name="TextBox 65"/>
          <p:cNvSpPr txBox="1"/>
          <p:nvPr/>
        </p:nvSpPr>
        <p:spPr>
          <a:xfrm>
            <a:off x="3067897" y="9818473"/>
            <a:ext cx="1281689" cy="369332"/>
          </a:xfrm>
          <a:prstGeom prst="rect">
            <a:avLst/>
          </a:prstGeom>
          <a:noFill/>
        </p:spPr>
        <p:txBody>
          <a:bodyPr wrap="square" rtlCol="0">
            <a:spAutoFit/>
          </a:bodyPr>
          <a:lstStyle/>
          <a:p>
            <a:pPr algn="r"/>
            <a:r>
              <a:rPr lang="ar-DZ" dirty="0" smtClean="0">
                <a:latin typeface="Ara Aqeeq Bold" panose="00000500000000000000" pitchFamily="2" charset="-78"/>
                <a:cs typeface="Ara Aqeeq Bold" panose="00000500000000000000" pitchFamily="2" charset="-78"/>
              </a:rPr>
              <a:t>العربية</a:t>
            </a:r>
            <a:endParaRPr lang="uk-UA" dirty="0">
              <a:latin typeface="Bebas Neue Regular" panose="00000500000000000000" pitchFamily="50" charset="-52"/>
              <a:cs typeface="Ara Aqeeq Bold" panose="00000500000000000000" pitchFamily="2" charset="-78"/>
            </a:endParaRPr>
          </a:p>
        </p:txBody>
      </p:sp>
      <p:sp>
        <p:nvSpPr>
          <p:cNvPr id="62" name="TextBox 142"/>
          <p:cNvSpPr txBox="1"/>
          <p:nvPr/>
        </p:nvSpPr>
        <p:spPr>
          <a:xfrm>
            <a:off x="3053469" y="10241369"/>
            <a:ext cx="1337977" cy="369332"/>
          </a:xfrm>
          <a:prstGeom prst="rect">
            <a:avLst/>
          </a:prstGeom>
          <a:noFill/>
        </p:spPr>
        <p:txBody>
          <a:bodyPr wrap="square" rtlCol="0">
            <a:spAutoFit/>
          </a:bodyPr>
          <a:lstStyle/>
          <a:p>
            <a:pPr algn="r"/>
            <a:r>
              <a:rPr lang="ar-DZ" dirty="0" smtClean="0">
                <a:latin typeface="Ara Aqeeq Bold" panose="00000500000000000000" pitchFamily="2" charset="-78"/>
                <a:cs typeface="Ara Aqeeq Bold" panose="00000500000000000000" pitchFamily="2" charset="-78"/>
              </a:rPr>
              <a:t>الفرنسية</a:t>
            </a:r>
            <a:endParaRPr lang="uk-UA" dirty="0">
              <a:latin typeface="Bebas Neue Regular" panose="00000500000000000000" pitchFamily="50" charset="-52"/>
              <a:cs typeface="Ara Aqeeq Bold" panose="00000500000000000000" pitchFamily="2" charset="-78"/>
            </a:endParaRPr>
          </a:p>
        </p:txBody>
      </p:sp>
      <p:sp>
        <p:nvSpPr>
          <p:cNvPr id="63" name="TextBox 143"/>
          <p:cNvSpPr txBox="1"/>
          <p:nvPr/>
        </p:nvSpPr>
        <p:spPr>
          <a:xfrm>
            <a:off x="1077148" y="9468718"/>
            <a:ext cx="1827530" cy="300788"/>
          </a:xfrm>
          <a:prstGeom prst="rect">
            <a:avLst/>
          </a:prstGeom>
          <a:noFill/>
        </p:spPr>
        <p:txBody>
          <a:bodyPr wrap="square" rtlCol="0">
            <a:spAutoFit/>
          </a:bodyPr>
          <a:lstStyle/>
          <a:p>
            <a:pPr algn="r">
              <a:lnSpc>
                <a:spcPct val="80000"/>
              </a:lnSpc>
            </a:pPr>
            <a:r>
              <a:rPr lang="ar-DZ" sz="1600" dirty="0" smtClean="0">
                <a:latin typeface="Ara Aqeeq Bold" panose="00000500000000000000" pitchFamily="2" charset="-78"/>
                <a:cs typeface="Ara Aqeeq Bold" panose="00000500000000000000" pitchFamily="2" charset="-78"/>
              </a:rPr>
              <a:t>محلي</a:t>
            </a:r>
            <a:endParaRPr lang="en-US" sz="1600" dirty="0" smtClean="0">
              <a:latin typeface="Ara Aqeeq Bold" panose="00000500000000000000" pitchFamily="2" charset="-78"/>
              <a:cs typeface="Ara Aqeeq Bold" panose="00000500000000000000" pitchFamily="2" charset="-78"/>
            </a:endParaRPr>
          </a:p>
        </p:txBody>
      </p:sp>
      <p:sp>
        <p:nvSpPr>
          <p:cNvPr id="64" name="TextBox 144"/>
          <p:cNvSpPr txBox="1"/>
          <p:nvPr/>
        </p:nvSpPr>
        <p:spPr>
          <a:xfrm>
            <a:off x="1112701" y="9892146"/>
            <a:ext cx="1827530" cy="300788"/>
          </a:xfrm>
          <a:prstGeom prst="rect">
            <a:avLst/>
          </a:prstGeom>
          <a:noFill/>
        </p:spPr>
        <p:txBody>
          <a:bodyPr wrap="square" rtlCol="0">
            <a:spAutoFit/>
          </a:bodyPr>
          <a:lstStyle/>
          <a:p>
            <a:pPr algn="r">
              <a:lnSpc>
                <a:spcPct val="80000"/>
              </a:lnSpc>
            </a:pPr>
            <a:r>
              <a:rPr lang="ar-DZ" sz="1600" dirty="0" smtClean="0">
                <a:latin typeface="Ara Aqeeq Bold" panose="00000500000000000000" pitchFamily="2" charset="-78"/>
                <a:cs typeface="Ara Aqeeq Bold" panose="00000500000000000000" pitchFamily="2" charset="-78"/>
              </a:rPr>
              <a:t>جيد</a:t>
            </a:r>
            <a:endParaRPr lang="en-US" sz="1600" dirty="0" smtClean="0">
              <a:latin typeface="Ara Aqeeq Bold" panose="00000500000000000000" pitchFamily="2" charset="-78"/>
              <a:cs typeface="Ara Aqeeq Bold" panose="00000500000000000000" pitchFamily="2" charset="-78"/>
            </a:endParaRPr>
          </a:p>
        </p:txBody>
      </p:sp>
      <p:sp>
        <p:nvSpPr>
          <p:cNvPr id="65" name="TextBox 145"/>
          <p:cNvSpPr txBox="1"/>
          <p:nvPr/>
        </p:nvSpPr>
        <p:spPr>
          <a:xfrm>
            <a:off x="1112701" y="10291027"/>
            <a:ext cx="1827530" cy="289310"/>
          </a:xfrm>
          <a:prstGeom prst="rect">
            <a:avLst/>
          </a:prstGeom>
          <a:noFill/>
        </p:spPr>
        <p:txBody>
          <a:bodyPr wrap="square" rtlCol="0">
            <a:spAutoFit/>
          </a:bodyPr>
          <a:lstStyle/>
          <a:p>
            <a:pPr algn="r">
              <a:lnSpc>
                <a:spcPct val="80000"/>
              </a:lnSpc>
            </a:pPr>
            <a:r>
              <a:rPr lang="ar-DZ" sz="1600" dirty="0" smtClean="0">
                <a:latin typeface="Ara Aqeeq Bold" panose="00000500000000000000" pitchFamily="2" charset="-78"/>
                <a:cs typeface="Ara Aqeeq Bold" panose="00000500000000000000" pitchFamily="2" charset="-78"/>
              </a:rPr>
              <a:t>متوسط</a:t>
            </a:r>
            <a:endParaRPr lang="en-US" sz="1600" dirty="0" smtClean="0">
              <a:latin typeface="Ara Aqeeq Bold" panose="00000500000000000000" pitchFamily="2" charset="-78"/>
              <a:cs typeface="Ara Aqeeq Bold" panose="00000500000000000000" pitchFamily="2" charset="-78"/>
            </a:endParaRPr>
          </a:p>
        </p:txBody>
      </p:sp>
      <p:sp>
        <p:nvSpPr>
          <p:cNvPr id="67" name="TextBox 16"/>
          <p:cNvSpPr txBox="1"/>
          <p:nvPr/>
        </p:nvSpPr>
        <p:spPr>
          <a:xfrm>
            <a:off x="5320120" y="2844418"/>
            <a:ext cx="1458621" cy="584775"/>
          </a:xfrm>
          <a:prstGeom prst="rect">
            <a:avLst/>
          </a:prstGeom>
          <a:noFill/>
        </p:spPr>
        <p:txBody>
          <a:bodyPr wrap="square" rtlCol="0">
            <a:spAutoFit/>
          </a:bodyPr>
          <a:lstStyle/>
          <a:p>
            <a:pPr algn="ctr"/>
            <a:r>
              <a:rPr lang="ar-DZ" sz="3200" dirty="0" smtClean="0">
                <a:solidFill>
                  <a:schemeClr val="bg1">
                    <a:lumMod val="95000"/>
                  </a:schemeClr>
                </a:solidFill>
                <a:latin typeface="Ara Aqeeq Bold" panose="00000500000000000000" pitchFamily="2" charset="-78"/>
                <a:cs typeface="Ara Aqeeq Bold" panose="00000500000000000000" pitchFamily="2" charset="-78"/>
              </a:rPr>
              <a:t>اتصال</a:t>
            </a:r>
            <a:endParaRPr lang="uk-UA" sz="3200" dirty="0">
              <a:solidFill>
                <a:schemeClr val="bg1">
                  <a:lumMod val="95000"/>
                </a:schemeClr>
              </a:solidFill>
              <a:latin typeface="Bebas Neue Light" panose="00000500000000000000" pitchFamily="2" charset="-52"/>
              <a:cs typeface="Ara Aqeeq Bold" panose="00000500000000000000" pitchFamily="2" charset="-78"/>
            </a:endParaRPr>
          </a:p>
        </p:txBody>
      </p:sp>
      <p:sp>
        <p:nvSpPr>
          <p:cNvPr id="68" name="TextBox 18"/>
          <p:cNvSpPr txBox="1"/>
          <p:nvPr/>
        </p:nvSpPr>
        <p:spPr>
          <a:xfrm>
            <a:off x="5179587" y="4927601"/>
            <a:ext cx="1817494" cy="584775"/>
          </a:xfrm>
          <a:prstGeom prst="rect">
            <a:avLst/>
          </a:prstGeom>
          <a:noFill/>
        </p:spPr>
        <p:txBody>
          <a:bodyPr wrap="square" rtlCol="0">
            <a:spAutoFit/>
          </a:bodyPr>
          <a:lstStyle/>
          <a:p>
            <a:pPr algn="ctr"/>
            <a:r>
              <a:rPr lang="ar-DZ" sz="3200" dirty="0" smtClean="0">
                <a:solidFill>
                  <a:schemeClr val="bg1">
                    <a:lumMod val="95000"/>
                  </a:schemeClr>
                </a:solidFill>
                <a:latin typeface="Ara Aqeeq Bold" panose="00000500000000000000" pitchFamily="2" charset="-78"/>
                <a:cs typeface="Ara Aqeeq Bold" panose="00000500000000000000" pitchFamily="2" charset="-78"/>
              </a:rPr>
              <a:t>على الويب</a:t>
            </a:r>
            <a:endParaRPr lang="uk-UA" sz="3200" dirty="0">
              <a:solidFill>
                <a:schemeClr val="bg1">
                  <a:lumMod val="95000"/>
                </a:schemeClr>
              </a:solidFill>
              <a:latin typeface="Bebas Neue Light" panose="00000500000000000000" pitchFamily="2" charset="-52"/>
              <a:cs typeface="Ara Aqeeq Bold" panose="00000500000000000000" pitchFamily="2" charset="-78"/>
            </a:endParaRPr>
          </a:p>
        </p:txBody>
      </p:sp>
      <p:pic>
        <p:nvPicPr>
          <p:cNvPr id="69" name="Picture 2" descr="Afficher l'image d'origine"/>
          <p:cNvPicPr>
            <a:picLocks noChangeAspect="1" noChangeArrowheads="1"/>
          </p:cNvPicPr>
          <p:nvPr/>
        </p:nvPicPr>
        <p:blipFill>
          <a:blip r:embed="rId2" cstate="print">
            <a:lum bright="70000" contrast="-70000"/>
            <a:extLst>
              <a:ext uri="{28A0092B-C50C-407E-A947-70E740481C1C}">
                <a14:useLocalDpi xmlns:a14="http://schemas.microsoft.com/office/drawing/2010/main" xmlns="" val="0"/>
              </a:ext>
            </a:extLst>
          </a:blip>
          <a:srcRect/>
          <a:stretch>
            <a:fillRect/>
          </a:stretch>
        </p:blipFill>
        <p:spPr bwMode="auto">
          <a:xfrm flipV="1">
            <a:off x="6475551" y="3578572"/>
            <a:ext cx="286844" cy="286844"/>
          </a:xfrm>
          <a:prstGeom prst="rect">
            <a:avLst/>
          </a:prstGeom>
          <a:noFill/>
          <a:extLst>
            <a:ext uri="{909E8E84-426E-40DD-AFC4-6F175D3DCCD1}">
              <a14:hiddenFill xmlns:a14="http://schemas.microsoft.com/office/drawing/2010/main" xmlns="">
                <a:solidFill>
                  <a:srgbClr val="FFFFFF"/>
                </a:solidFill>
              </a14:hiddenFill>
            </a:ext>
          </a:extLst>
        </p:spPr>
      </p:pic>
      <p:pic>
        <p:nvPicPr>
          <p:cNvPr id="70" name="Picture 4" descr="Afficher l'image d'origine"/>
          <p:cNvPicPr>
            <a:picLocks noChangeAspect="1" noChangeArrowheads="1"/>
          </p:cNvPicPr>
          <p:nvPr/>
        </p:nvPicPr>
        <p:blipFill>
          <a:blip r:embed="rId3" cstate="print">
            <a:lum bright="70000" contrast="-70000"/>
            <a:extLst>
              <a:ext uri="{28A0092B-C50C-407E-A947-70E740481C1C}">
                <a14:useLocalDpi xmlns:a14="http://schemas.microsoft.com/office/drawing/2010/main" xmlns="" val="0"/>
              </a:ext>
            </a:extLst>
          </a:blip>
          <a:srcRect/>
          <a:stretch>
            <a:fillRect/>
          </a:stretch>
        </p:blipFill>
        <p:spPr bwMode="auto">
          <a:xfrm flipH="1">
            <a:off x="6489907" y="3971530"/>
            <a:ext cx="308244" cy="308244"/>
          </a:xfrm>
          <a:prstGeom prst="rect">
            <a:avLst/>
          </a:prstGeom>
          <a:noFill/>
          <a:extLst>
            <a:ext uri="{909E8E84-426E-40DD-AFC4-6F175D3DCCD1}">
              <a14:hiddenFill xmlns:a14="http://schemas.microsoft.com/office/drawing/2010/main" xmlns="">
                <a:solidFill>
                  <a:srgbClr val="FFFFFF"/>
                </a:solidFill>
              </a14:hiddenFill>
            </a:ext>
          </a:extLst>
        </p:spPr>
      </p:pic>
      <p:pic>
        <p:nvPicPr>
          <p:cNvPr id="71" name="Picture 6" descr="Afficher l'image d'origine"/>
          <p:cNvPicPr>
            <a:picLocks noChangeAspect="1" noChangeArrowheads="1"/>
          </p:cNvPicPr>
          <p:nvPr/>
        </p:nvPicPr>
        <p:blipFill>
          <a:blip r:embed="rId4" cstate="print">
            <a:lum bright="70000" contrast="-70000"/>
            <a:extLst>
              <a:ext uri="{28A0092B-C50C-407E-A947-70E740481C1C}">
                <a14:useLocalDpi xmlns:a14="http://schemas.microsoft.com/office/drawing/2010/main" xmlns="" val="0"/>
              </a:ext>
            </a:extLst>
          </a:blip>
          <a:srcRect/>
          <a:stretch>
            <a:fillRect/>
          </a:stretch>
        </p:blipFill>
        <p:spPr bwMode="auto">
          <a:xfrm>
            <a:off x="6521798" y="4502907"/>
            <a:ext cx="276353" cy="276353"/>
          </a:xfrm>
          <a:prstGeom prst="rect">
            <a:avLst/>
          </a:prstGeom>
          <a:noFill/>
          <a:extLst>
            <a:ext uri="{909E8E84-426E-40DD-AFC4-6F175D3DCCD1}">
              <a14:hiddenFill xmlns:a14="http://schemas.microsoft.com/office/drawing/2010/main" xmlns="">
                <a:solidFill>
                  <a:srgbClr val="FFFFFF"/>
                </a:solidFill>
              </a14:hiddenFill>
            </a:ext>
          </a:extLst>
        </p:spPr>
      </p:pic>
      <p:sp>
        <p:nvSpPr>
          <p:cNvPr id="72" name="TextBox 19"/>
          <p:cNvSpPr txBox="1"/>
          <p:nvPr/>
        </p:nvSpPr>
        <p:spPr>
          <a:xfrm>
            <a:off x="5422325" y="3607539"/>
            <a:ext cx="925253" cy="246221"/>
          </a:xfrm>
          <a:prstGeom prst="rect">
            <a:avLst/>
          </a:prstGeom>
          <a:noFill/>
        </p:spPr>
        <p:txBody>
          <a:bodyPr wrap="none" rtlCol="0">
            <a:spAutoFit/>
          </a:bodyPr>
          <a:lstStyle/>
          <a:p>
            <a:r>
              <a:rPr lang="en-US" sz="1000" dirty="0" smtClean="0">
                <a:solidFill>
                  <a:schemeClr val="bg1">
                    <a:lumMod val="95000"/>
                  </a:schemeClr>
                </a:solidFill>
                <a:latin typeface="Ara Aqeeq Bold" panose="00000500000000000000" pitchFamily="2" charset="-78"/>
                <a:cs typeface="Ara Aqeeq Bold" panose="00000500000000000000" pitchFamily="2" charset="-78"/>
              </a:rPr>
              <a:t>01 02 03 04 05</a:t>
            </a:r>
            <a:endParaRPr lang="uk-UA" sz="1000" dirty="0">
              <a:solidFill>
                <a:schemeClr val="bg1">
                  <a:lumMod val="95000"/>
                </a:schemeClr>
              </a:solidFill>
              <a:latin typeface="Century Gothic" panose="020B0502020202020204" pitchFamily="34" charset="0"/>
              <a:cs typeface="Ara Aqeeq Bold" panose="00000500000000000000" pitchFamily="2" charset="-78"/>
            </a:endParaRPr>
          </a:p>
        </p:txBody>
      </p:sp>
      <p:sp>
        <p:nvSpPr>
          <p:cNvPr id="73" name="TextBox 23"/>
          <p:cNvSpPr txBox="1"/>
          <p:nvPr/>
        </p:nvSpPr>
        <p:spPr>
          <a:xfrm>
            <a:off x="5505165" y="4014745"/>
            <a:ext cx="938077" cy="246221"/>
          </a:xfrm>
          <a:prstGeom prst="rect">
            <a:avLst/>
          </a:prstGeom>
          <a:noFill/>
        </p:spPr>
        <p:txBody>
          <a:bodyPr wrap="none" rtlCol="0">
            <a:spAutoFit/>
          </a:bodyPr>
          <a:lstStyle/>
          <a:p>
            <a:pPr algn="r"/>
            <a:r>
              <a:rPr lang="fr-FR" sz="1000" dirty="0">
                <a:solidFill>
                  <a:schemeClr val="bg1">
                    <a:lumMod val="95000"/>
                  </a:schemeClr>
                </a:solidFill>
                <a:latin typeface="Ara Aqeeq Bold" panose="00000500000000000000" pitchFamily="2" charset="-78"/>
                <a:cs typeface="Ara Aqeeq Bold" panose="00000500000000000000" pitchFamily="2" charset="-78"/>
              </a:rPr>
              <a:t>mail@mail.com</a:t>
            </a:r>
          </a:p>
        </p:txBody>
      </p:sp>
      <p:sp>
        <p:nvSpPr>
          <p:cNvPr id="74" name="TextBox 24"/>
          <p:cNvSpPr txBox="1"/>
          <p:nvPr/>
        </p:nvSpPr>
        <p:spPr>
          <a:xfrm>
            <a:off x="4278461" y="4461829"/>
            <a:ext cx="2163488" cy="400110"/>
          </a:xfrm>
          <a:prstGeom prst="rect">
            <a:avLst/>
          </a:prstGeom>
          <a:noFill/>
        </p:spPr>
        <p:txBody>
          <a:bodyPr wrap="square" rtlCol="0">
            <a:spAutoFit/>
          </a:bodyPr>
          <a:lstStyle/>
          <a:p>
            <a:pPr algn="r"/>
            <a:r>
              <a:rPr lang="fr-FR" sz="1000" dirty="0" smtClean="0">
                <a:solidFill>
                  <a:schemeClr val="bg1">
                    <a:lumMod val="95000"/>
                  </a:schemeClr>
                </a:solidFill>
                <a:latin typeface="Ara Aqeeq Bold" panose="00000500000000000000" pitchFamily="2" charset="-78"/>
                <a:cs typeface="Ara Aqeeq Bold" panose="00000500000000000000" pitchFamily="2" charset="-78"/>
              </a:rPr>
              <a:t>12 </a:t>
            </a:r>
            <a:r>
              <a:rPr lang="ar-DZ" sz="1000" dirty="0" smtClean="0">
                <a:solidFill>
                  <a:schemeClr val="bg1">
                    <a:lumMod val="95000"/>
                  </a:schemeClr>
                </a:solidFill>
                <a:latin typeface="Ara Aqeeq Bold" panose="00000500000000000000" pitchFamily="2" charset="-78"/>
                <a:cs typeface="Ara Aqeeq Bold" panose="00000500000000000000" pitchFamily="2" charset="-78"/>
              </a:rPr>
              <a:t>شارع الرحمية</a:t>
            </a:r>
            <a:endParaRPr lang="fr-FR" sz="1000" dirty="0" smtClean="0">
              <a:solidFill>
                <a:schemeClr val="bg1">
                  <a:lumMod val="95000"/>
                </a:schemeClr>
              </a:solidFill>
              <a:latin typeface="Ara Aqeeq Bold" panose="00000500000000000000" pitchFamily="2" charset="-78"/>
              <a:cs typeface="Ara Aqeeq Bold" panose="00000500000000000000" pitchFamily="2" charset="-78"/>
            </a:endParaRPr>
          </a:p>
          <a:p>
            <a:pPr algn="r"/>
            <a:r>
              <a:rPr lang="fr-FR" sz="1000" dirty="0" smtClean="0">
                <a:solidFill>
                  <a:schemeClr val="bg1">
                    <a:lumMod val="95000"/>
                  </a:schemeClr>
                </a:solidFill>
                <a:latin typeface="Ara Aqeeq Bold" panose="00000500000000000000" pitchFamily="2" charset="-78"/>
                <a:cs typeface="Ara Aqeeq Bold" panose="00000500000000000000" pitchFamily="2" charset="-78"/>
              </a:rPr>
              <a:t>75012 </a:t>
            </a:r>
            <a:r>
              <a:rPr lang="ar-DZ" sz="1000" dirty="0" smtClean="0">
                <a:solidFill>
                  <a:schemeClr val="bg1">
                    <a:lumMod val="95000"/>
                  </a:schemeClr>
                </a:solidFill>
                <a:latin typeface="Ara Aqeeq Bold" panose="00000500000000000000" pitchFamily="2" charset="-78"/>
                <a:cs typeface="Ara Aqeeq Bold" panose="00000500000000000000" pitchFamily="2" charset="-78"/>
              </a:rPr>
              <a:t>باريس </a:t>
            </a:r>
            <a:endParaRPr lang="fr-FR" sz="1000" dirty="0">
              <a:solidFill>
                <a:schemeClr val="bg1">
                  <a:lumMod val="95000"/>
                </a:schemeClr>
              </a:solidFill>
              <a:latin typeface="Ara Aqeeq Bold" panose="00000500000000000000" pitchFamily="2" charset="-78"/>
              <a:cs typeface="Ara Aqeeq Bold" panose="00000500000000000000" pitchFamily="2" charset="-78"/>
            </a:endParaRPr>
          </a:p>
        </p:txBody>
      </p:sp>
      <p:pic>
        <p:nvPicPr>
          <p:cNvPr id="75" name="Picture 8" descr="Afficher l'image d'origine"/>
          <p:cNvPicPr>
            <a:picLocks noChangeAspect="1" noChangeArrowheads="1"/>
          </p:cNvPicPr>
          <p:nvPr/>
        </p:nvPicPr>
        <p:blipFill>
          <a:blip r:embed="rId5" cstate="print">
            <a:lum bright="70000" contrast="-70000"/>
            <a:extLst>
              <a:ext uri="{28A0092B-C50C-407E-A947-70E740481C1C}">
                <a14:useLocalDpi xmlns:a14="http://schemas.microsoft.com/office/drawing/2010/main" xmlns="" val="0"/>
              </a:ext>
            </a:extLst>
          </a:blip>
          <a:srcRect/>
          <a:stretch>
            <a:fillRect/>
          </a:stretch>
        </p:blipFill>
        <p:spPr bwMode="auto">
          <a:xfrm>
            <a:off x="6662045" y="6586474"/>
            <a:ext cx="272211" cy="272211"/>
          </a:xfrm>
          <a:prstGeom prst="rect">
            <a:avLst/>
          </a:prstGeom>
          <a:noFill/>
          <a:extLst>
            <a:ext uri="{909E8E84-426E-40DD-AFC4-6F175D3DCCD1}">
              <a14:hiddenFill xmlns:a14="http://schemas.microsoft.com/office/drawing/2010/main" xmlns="">
                <a:solidFill>
                  <a:srgbClr val="FFFFFF"/>
                </a:solidFill>
              </a14:hiddenFill>
            </a:ext>
          </a:extLst>
        </p:spPr>
      </p:pic>
      <p:pic>
        <p:nvPicPr>
          <p:cNvPr id="76" name="Picture 10" descr="Afficher l'image d'origine"/>
          <p:cNvPicPr>
            <a:picLocks noChangeAspect="1" noChangeArrowheads="1"/>
          </p:cNvPicPr>
          <p:nvPr/>
        </p:nvPicPr>
        <p:blipFill>
          <a:blip r:embed="rId6" cstate="print">
            <a:lum bright="70000" contrast="-70000"/>
            <a:extLst>
              <a:ext uri="{28A0092B-C50C-407E-A947-70E740481C1C}">
                <a14:useLocalDpi xmlns:a14="http://schemas.microsoft.com/office/drawing/2010/main" xmlns="" val="0"/>
              </a:ext>
            </a:extLst>
          </a:blip>
          <a:srcRect/>
          <a:stretch>
            <a:fillRect/>
          </a:stretch>
        </p:blipFill>
        <p:spPr bwMode="auto">
          <a:xfrm>
            <a:off x="6625707" y="5700947"/>
            <a:ext cx="273600" cy="273600"/>
          </a:xfrm>
          <a:prstGeom prst="rect">
            <a:avLst/>
          </a:prstGeom>
          <a:noFill/>
          <a:extLst>
            <a:ext uri="{909E8E84-426E-40DD-AFC4-6F175D3DCCD1}">
              <a14:hiddenFill xmlns:a14="http://schemas.microsoft.com/office/drawing/2010/main" xmlns="">
                <a:solidFill>
                  <a:srgbClr val="FFFFFF"/>
                </a:solidFill>
              </a14:hiddenFill>
            </a:ext>
          </a:extLst>
        </p:spPr>
      </p:pic>
      <p:pic>
        <p:nvPicPr>
          <p:cNvPr id="77" name="Picture 12" descr="Afficher l'image d'origine"/>
          <p:cNvPicPr>
            <a:picLocks noChangeAspect="1" noChangeArrowheads="1"/>
          </p:cNvPicPr>
          <p:nvPr/>
        </p:nvPicPr>
        <p:blipFill>
          <a:blip r:embed="rId7" cstate="print">
            <a:lum bright="70000" contrast="-70000"/>
            <a:extLst>
              <a:ext uri="{28A0092B-C50C-407E-A947-70E740481C1C}">
                <a14:useLocalDpi xmlns:a14="http://schemas.microsoft.com/office/drawing/2010/main" xmlns="" val="0"/>
              </a:ext>
            </a:extLst>
          </a:blip>
          <a:srcRect/>
          <a:stretch>
            <a:fillRect/>
          </a:stretch>
        </p:blipFill>
        <p:spPr bwMode="auto">
          <a:xfrm>
            <a:off x="6672574" y="6155595"/>
            <a:ext cx="273600" cy="273600"/>
          </a:xfrm>
          <a:prstGeom prst="rect">
            <a:avLst/>
          </a:prstGeom>
          <a:noFill/>
          <a:extLst>
            <a:ext uri="{909E8E84-426E-40DD-AFC4-6F175D3DCCD1}">
              <a14:hiddenFill xmlns:a14="http://schemas.microsoft.com/office/drawing/2010/main" xmlns="">
                <a:solidFill>
                  <a:srgbClr val="FFFFFF"/>
                </a:solidFill>
              </a14:hiddenFill>
            </a:ext>
          </a:extLst>
        </p:spPr>
      </p:pic>
      <p:sp>
        <p:nvSpPr>
          <p:cNvPr id="78" name="TextBox 28"/>
          <p:cNvSpPr txBox="1"/>
          <p:nvPr/>
        </p:nvSpPr>
        <p:spPr>
          <a:xfrm>
            <a:off x="5412700" y="5746400"/>
            <a:ext cx="1191352" cy="246221"/>
          </a:xfrm>
          <a:prstGeom prst="rect">
            <a:avLst/>
          </a:prstGeom>
          <a:noFill/>
        </p:spPr>
        <p:txBody>
          <a:bodyPr wrap="none" rtlCol="0">
            <a:spAutoFit/>
          </a:bodyPr>
          <a:lstStyle/>
          <a:p>
            <a:pPr algn="r"/>
            <a:r>
              <a:rPr lang="en-US" sz="1000" dirty="0" smtClean="0">
                <a:solidFill>
                  <a:schemeClr val="bg1">
                    <a:lumMod val="95000"/>
                  </a:schemeClr>
                </a:solidFill>
                <a:latin typeface="Ara Aqeeq Bold" panose="00000500000000000000" pitchFamily="2" charset="-78"/>
                <a:cs typeface="Ara Aqeeq Bold" panose="00000500000000000000" pitchFamily="2" charset="-78"/>
              </a:rPr>
              <a:t>Facebook.com/moi1</a:t>
            </a:r>
            <a:endParaRPr lang="uk-UA" sz="1000" dirty="0">
              <a:solidFill>
                <a:schemeClr val="bg1">
                  <a:lumMod val="95000"/>
                </a:schemeClr>
              </a:solidFill>
              <a:latin typeface="Century Gothic" panose="020B0502020202020204" pitchFamily="34" charset="0"/>
              <a:cs typeface="Ara Aqeeq Bold" panose="00000500000000000000" pitchFamily="2" charset="-78"/>
            </a:endParaRPr>
          </a:p>
        </p:txBody>
      </p:sp>
      <p:sp>
        <p:nvSpPr>
          <p:cNvPr id="79" name="TextBox 29"/>
          <p:cNvSpPr txBox="1"/>
          <p:nvPr/>
        </p:nvSpPr>
        <p:spPr>
          <a:xfrm>
            <a:off x="5410496" y="6171042"/>
            <a:ext cx="1156086" cy="246221"/>
          </a:xfrm>
          <a:prstGeom prst="rect">
            <a:avLst/>
          </a:prstGeom>
          <a:noFill/>
        </p:spPr>
        <p:txBody>
          <a:bodyPr wrap="none" rtlCol="0">
            <a:spAutoFit/>
          </a:bodyPr>
          <a:lstStyle/>
          <a:p>
            <a:pPr algn="r"/>
            <a:r>
              <a:rPr lang="en-US" sz="1000" dirty="0" smtClean="0">
                <a:solidFill>
                  <a:schemeClr val="bg1">
                    <a:lumMod val="95000"/>
                  </a:schemeClr>
                </a:solidFill>
                <a:latin typeface="Ara Aqeeq Bold" panose="00000500000000000000" pitchFamily="2" charset="-78"/>
                <a:cs typeface="Ara Aqeeq Bold" panose="00000500000000000000" pitchFamily="2" charset="-78"/>
              </a:rPr>
              <a:t>Instagram.com/</a:t>
            </a:r>
            <a:r>
              <a:rPr lang="en-US" sz="1000" dirty="0" err="1" smtClean="0">
                <a:solidFill>
                  <a:schemeClr val="bg1">
                    <a:lumMod val="95000"/>
                  </a:schemeClr>
                </a:solidFill>
                <a:latin typeface="Ara Aqeeq Bold" panose="00000500000000000000" pitchFamily="2" charset="-78"/>
                <a:cs typeface="Ara Aqeeq Bold" panose="00000500000000000000" pitchFamily="2" charset="-78"/>
              </a:rPr>
              <a:t>moi</a:t>
            </a:r>
            <a:endParaRPr lang="uk-UA" sz="1000" dirty="0">
              <a:solidFill>
                <a:schemeClr val="bg1">
                  <a:lumMod val="95000"/>
                </a:schemeClr>
              </a:solidFill>
              <a:latin typeface="Century Gothic" panose="020B0502020202020204" pitchFamily="34" charset="0"/>
              <a:cs typeface="Ara Aqeeq Bold" panose="00000500000000000000" pitchFamily="2" charset="-78"/>
            </a:endParaRPr>
          </a:p>
        </p:txBody>
      </p:sp>
      <p:sp>
        <p:nvSpPr>
          <p:cNvPr id="80" name="TextBox 30"/>
          <p:cNvSpPr txBox="1"/>
          <p:nvPr/>
        </p:nvSpPr>
        <p:spPr>
          <a:xfrm>
            <a:off x="5457912" y="6589498"/>
            <a:ext cx="1077538" cy="246221"/>
          </a:xfrm>
          <a:prstGeom prst="rect">
            <a:avLst/>
          </a:prstGeom>
          <a:noFill/>
        </p:spPr>
        <p:txBody>
          <a:bodyPr wrap="none" rtlCol="0">
            <a:spAutoFit/>
          </a:bodyPr>
          <a:lstStyle/>
          <a:p>
            <a:pPr algn="r"/>
            <a:r>
              <a:rPr lang="en-US" sz="1000" dirty="0" smtClean="0">
                <a:solidFill>
                  <a:schemeClr val="bg1">
                    <a:lumMod val="95000"/>
                  </a:schemeClr>
                </a:solidFill>
                <a:latin typeface="Ara Aqeeq Bold" panose="00000500000000000000" pitchFamily="2" charset="-78"/>
                <a:cs typeface="Ara Aqeeq Bold" panose="00000500000000000000" pitchFamily="2" charset="-78"/>
              </a:rPr>
              <a:t>Linkedin.com/</a:t>
            </a:r>
            <a:r>
              <a:rPr lang="en-US" sz="1000" dirty="0" err="1" smtClean="0">
                <a:solidFill>
                  <a:schemeClr val="bg1">
                    <a:lumMod val="95000"/>
                  </a:schemeClr>
                </a:solidFill>
                <a:latin typeface="Ara Aqeeq Bold" panose="00000500000000000000" pitchFamily="2" charset="-78"/>
                <a:cs typeface="Ara Aqeeq Bold" panose="00000500000000000000" pitchFamily="2" charset="-78"/>
              </a:rPr>
              <a:t>moi</a:t>
            </a:r>
            <a:endParaRPr lang="uk-UA" sz="1000" dirty="0">
              <a:solidFill>
                <a:schemeClr val="bg1">
                  <a:lumMod val="95000"/>
                </a:schemeClr>
              </a:solidFill>
              <a:latin typeface="Century Gothic" panose="020B0502020202020204" pitchFamily="34" charset="0"/>
              <a:cs typeface="Ara Aqeeq Bold" panose="00000500000000000000" pitchFamily="2" charset="-78"/>
            </a:endParaRPr>
          </a:p>
        </p:txBody>
      </p:sp>
      <p:cxnSp>
        <p:nvCxnSpPr>
          <p:cNvPr id="81" name="Прямая соединительная линия 31"/>
          <p:cNvCxnSpPr/>
          <p:nvPr/>
        </p:nvCxnSpPr>
        <p:spPr>
          <a:xfrm>
            <a:off x="4962336" y="3438457"/>
            <a:ext cx="2149079"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2" name="Прямая соединительная линия 93"/>
          <p:cNvCxnSpPr/>
          <p:nvPr/>
        </p:nvCxnSpPr>
        <p:spPr>
          <a:xfrm>
            <a:off x="4997747" y="5550919"/>
            <a:ext cx="2149079"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83" name="TextBox 18"/>
          <p:cNvSpPr txBox="1"/>
          <p:nvPr/>
        </p:nvSpPr>
        <p:spPr>
          <a:xfrm>
            <a:off x="5076829" y="7007228"/>
            <a:ext cx="2105539" cy="584775"/>
          </a:xfrm>
          <a:prstGeom prst="rect">
            <a:avLst/>
          </a:prstGeom>
          <a:noFill/>
        </p:spPr>
        <p:txBody>
          <a:bodyPr wrap="square" rtlCol="0">
            <a:spAutoFit/>
          </a:bodyPr>
          <a:lstStyle/>
          <a:p>
            <a:pPr algn="ctr"/>
            <a:r>
              <a:rPr lang="ar-DZ" sz="3200" dirty="0" smtClean="0">
                <a:solidFill>
                  <a:schemeClr val="bg1">
                    <a:lumMod val="95000"/>
                  </a:schemeClr>
                </a:solidFill>
                <a:latin typeface="Ara Aqeeq Bold" panose="00000500000000000000" pitchFamily="2" charset="-78"/>
                <a:cs typeface="Ara Aqeeq Bold" panose="00000500000000000000" pitchFamily="2" charset="-78"/>
              </a:rPr>
              <a:t>المهارات</a:t>
            </a:r>
            <a:endParaRPr lang="uk-UA" sz="3200" dirty="0">
              <a:solidFill>
                <a:schemeClr val="bg1">
                  <a:lumMod val="95000"/>
                </a:schemeClr>
              </a:solidFill>
              <a:latin typeface="Bebas Neue Light" panose="00000500000000000000" pitchFamily="2" charset="-52"/>
              <a:cs typeface="Ara Aqeeq Bold" panose="00000500000000000000" pitchFamily="2" charset="-78"/>
            </a:endParaRPr>
          </a:p>
        </p:txBody>
      </p:sp>
      <p:cxnSp>
        <p:nvCxnSpPr>
          <p:cNvPr id="84" name="Прямая соединительная линия 93"/>
          <p:cNvCxnSpPr/>
          <p:nvPr/>
        </p:nvCxnSpPr>
        <p:spPr>
          <a:xfrm>
            <a:off x="5033290" y="7630546"/>
            <a:ext cx="2149079"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85" name="TextBox 27"/>
          <p:cNvSpPr txBox="1"/>
          <p:nvPr/>
        </p:nvSpPr>
        <p:spPr>
          <a:xfrm>
            <a:off x="5742407" y="7837207"/>
            <a:ext cx="1513556" cy="307777"/>
          </a:xfrm>
          <a:prstGeom prst="rect">
            <a:avLst/>
          </a:prstGeom>
          <a:noFill/>
        </p:spPr>
        <p:txBody>
          <a:bodyPr wrap="none" rtlCol="0">
            <a:spAutoFit/>
          </a:bodyPr>
          <a:lstStyle/>
          <a:p>
            <a:pPr algn="ctr"/>
            <a:r>
              <a:rPr lang="ar-DZ" sz="1400" dirty="0" smtClean="0">
                <a:solidFill>
                  <a:schemeClr val="bg1">
                    <a:lumMod val="95000"/>
                  </a:schemeClr>
                </a:solidFill>
                <a:latin typeface="Ara Aqeeq Bold" panose="00000500000000000000" pitchFamily="2" charset="-78"/>
                <a:cs typeface="Ara Aqeeq Bold" panose="00000500000000000000" pitchFamily="2" charset="-78"/>
              </a:rPr>
              <a:t>الماك اوس</a:t>
            </a:r>
            <a:r>
              <a:rPr lang="en-US" sz="1400" dirty="0" smtClean="0">
                <a:solidFill>
                  <a:schemeClr val="bg1">
                    <a:lumMod val="95000"/>
                  </a:schemeClr>
                </a:solidFill>
                <a:latin typeface="Ara Aqeeq Bold" panose="00000500000000000000" pitchFamily="2" charset="-78"/>
                <a:cs typeface="Ara Aqeeq Bold" panose="00000500000000000000" pitchFamily="2" charset="-78"/>
              </a:rPr>
              <a:t> / </a:t>
            </a:r>
            <a:r>
              <a:rPr lang="ar-DZ" sz="1400" dirty="0" smtClean="0">
                <a:solidFill>
                  <a:schemeClr val="bg1">
                    <a:lumMod val="95000"/>
                  </a:schemeClr>
                </a:solidFill>
                <a:latin typeface="Ara Aqeeq Bold" panose="00000500000000000000" pitchFamily="2" charset="-78"/>
                <a:cs typeface="Ara Aqeeq Bold" panose="00000500000000000000" pitchFamily="2" charset="-78"/>
              </a:rPr>
              <a:t>ويندوز</a:t>
            </a:r>
            <a:endParaRPr lang="uk-UA" sz="1400" dirty="0">
              <a:solidFill>
                <a:schemeClr val="bg1">
                  <a:lumMod val="95000"/>
                </a:schemeClr>
              </a:solidFill>
              <a:latin typeface="Century Gothic" panose="020B0502020202020204" pitchFamily="34" charset="0"/>
              <a:cs typeface="Ara Aqeeq Bold" panose="00000500000000000000" pitchFamily="2" charset="-78"/>
            </a:endParaRPr>
          </a:p>
        </p:txBody>
      </p:sp>
      <p:cxnSp>
        <p:nvCxnSpPr>
          <p:cNvPr id="91" name="Прямая соединительная линия 95"/>
          <p:cNvCxnSpPr/>
          <p:nvPr/>
        </p:nvCxnSpPr>
        <p:spPr>
          <a:xfrm>
            <a:off x="5036496" y="7632498"/>
            <a:ext cx="2149079"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92" name="Прямоугольник 44"/>
          <p:cNvSpPr/>
          <p:nvPr/>
        </p:nvSpPr>
        <p:spPr>
          <a:xfrm>
            <a:off x="5084692" y="8221739"/>
            <a:ext cx="2116999" cy="45719"/>
          </a:xfrm>
          <a:prstGeom prst="rect">
            <a:avLst/>
          </a:pr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a Aqeeq Bold" panose="00000500000000000000" pitchFamily="2" charset="-78"/>
              <a:cs typeface="Ara Aqeeq Bold" panose="00000500000000000000" pitchFamily="2" charset="-78"/>
            </a:endParaRPr>
          </a:p>
        </p:txBody>
      </p:sp>
      <p:sp>
        <p:nvSpPr>
          <p:cNvPr id="98" name="Скругленный прямоугольник 45"/>
          <p:cNvSpPr/>
          <p:nvPr/>
        </p:nvSpPr>
        <p:spPr>
          <a:xfrm>
            <a:off x="6654521" y="8172233"/>
            <a:ext cx="86320" cy="144732"/>
          </a:xfrm>
          <a:prstGeom prst="roundRect">
            <a:avLst/>
          </a:prstGeom>
          <a:solidFill>
            <a:schemeClr val="bg1">
              <a:lumMod val="75000"/>
            </a:schemeClr>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Ara Aqeeq Bold" panose="00000500000000000000" pitchFamily="2" charset="-78"/>
              <a:cs typeface="Ara Aqeeq Bold" panose="00000500000000000000" pitchFamily="2" charset="-78"/>
            </a:endParaRPr>
          </a:p>
        </p:txBody>
      </p:sp>
      <p:sp>
        <p:nvSpPr>
          <p:cNvPr id="104" name="TextBox 27"/>
          <p:cNvSpPr txBox="1"/>
          <p:nvPr/>
        </p:nvSpPr>
        <p:spPr>
          <a:xfrm>
            <a:off x="6443242" y="8424721"/>
            <a:ext cx="898003" cy="307777"/>
          </a:xfrm>
          <a:prstGeom prst="rect">
            <a:avLst/>
          </a:prstGeom>
          <a:noFill/>
        </p:spPr>
        <p:txBody>
          <a:bodyPr wrap="none" rtlCol="0">
            <a:spAutoFit/>
          </a:bodyPr>
          <a:lstStyle/>
          <a:p>
            <a:r>
              <a:rPr lang="ar-DZ" sz="1400" dirty="0" smtClean="0">
                <a:solidFill>
                  <a:schemeClr val="bg1">
                    <a:lumMod val="95000"/>
                  </a:schemeClr>
                </a:solidFill>
                <a:latin typeface="Ara Aqeeq Bold" panose="00000500000000000000" pitchFamily="2" charset="-78"/>
                <a:cs typeface="Ara Aqeeq Bold" panose="00000500000000000000" pitchFamily="2" charset="-78"/>
              </a:rPr>
              <a:t>فوتوشوب</a:t>
            </a:r>
            <a:endParaRPr lang="uk-UA" sz="1400" dirty="0">
              <a:solidFill>
                <a:schemeClr val="bg1">
                  <a:lumMod val="95000"/>
                </a:schemeClr>
              </a:solidFill>
              <a:latin typeface="Century Gothic" panose="020B0502020202020204" pitchFamily="34" charset="0"/>
              <a:cs typeface="Ara Aqeeq Bold" panose="00000500000000000000" pitchFamily="2" charset="-78"/>
            </a:endParaRPr>
          </a:p>
        </p:txBody>
      </p:sp>
      <p:sp>
        <p:nvSpPr>
          <p:cNvPr id="105" name="Прямоугольник 44"/>
          <p:cNvSpPr/>
          <p:nvPr/>
        </p:nvSpPr>
        <p:spPr>
          <a:xfrm>
            <a:off x="5083772" y="8813608"/>
            <a:ext cx="2116999" cy="45719"/>
          </a:xfrm>
          <a:prstGeom prst="rect">
            <a:avLst/>
          </a:pr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a Aqeeq Bold" panose="00000500000000000000" pitchFamily="2" charset="-78"/>
              <a:cs typeface="Ara Aqeeq Bold" panose="00000500000000000000" pitchFamily="2" charset="-78"/>
            </a:endParaRPr>
          </a:p>
        </p:txBody>
      </p:sp>
      <p:sp>
        <p:nvSpPr>
          <p:cNvPr id="106" name="Скругленный прямоугольник 45"/>
          <p:cNvSpPr/>
          <p:nvPr/>
        </p:nvSpPr>
        <p:spPr>
          <a:xfrm>
            <a:off x="6409296" y="8759110"/>
            <a:ext cx="86320" cy="144732"/>
          </a:xfrm>
          <a:prstGeom prst="roundRect">
            <a:avLst/>
          </a:prstGeom>
          <a:solidFill>
            <a:schemeClr val="bg1">
              <a:lumMod val="75000"/>
            </a:schemeClr>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Ara Aqeeq Bold" panose="00000500000000000000" pitchFamily="2" charset="-78"/>
              <a:cs typeface="Ara Aqeeq Bold" panose="00000500000000000000" pitchFamily="2" charset="-78"/>
            </a:endParaRPr>
          </a:p>
        </p:txBody>
      </p:sp>
      <p:sp>
        <p:nvSpPr>
          <p:cNvPr id="107" name="TextBox 27"/>
          <p:cNvSpPr txBox="1"/>
          <p:nvPr/>
        </p:nvSpPr>
        <p:spPr>
          <a:xfrm>
            <a:off x="6673503" y="9034328"/>
            <a:ext cx="478016" cy="307777"/>
          </a:xfrm>
          <a:prstGeom prst="rect">
            <a:avLst/>
          </a:prstGeom>
          <a:noFill/>
        </p:spPr>
        <p:txBody>
          <a:bodyPr wrap="none" rtlCol="0">
            <a:spAutoFit/>
          </a:bodyPr>
          <a:lstStyle/>
          <a:p>
            <a:pPr algn="r"/>
            <a:r>
              <a:rPr lang="ar-DZ" sz="1400" dirty="0" smtClean="0">
                <a:solidFill>
                  <a:schemeClr val="bg1">
                    <a:lumMod val="95000"/>
                  </a:schemeClr>
                </a:solidFill>
                <a:latin typeface="Ara Aqeeq Bold" panose="00000500000000000000" pitchFamily="2" charset="-78"/>
                <a:cs typeface="Ara Aqeeq Bold" panose="00000500000000000000" pitchFamily="2" charset="-78"/>
              </a:rPr>
              <a:t>جافا</a:t>
            </a:r>
            <a:endParaRPr lang="uk-UA" sz="1400" dirty="0">
              <a:solidFill>
                <a:schemeClr val="bg1">
                  <a:lumMod val="95000"/>
                </a:schemeClr>
              </a:solidFill>
              <a:latin typeface="Century Gothic" panose="020B0502020202020204" pitchFamily="34" charset="0"/>
              <a:cs typeface="Ara Aqeeq Bold" panose="00000500000000000000" pitchFamily="2" charset="-78"/>
            </a:endParaRPr>
          </a:p>
        </p:txBody>
      </p:sp>
      <p:sp>
        <p:nvSpPr>
          <p:cNvPr id="108" name="Прямоугольник 44"/>
          <p:cNvSpPr/>
          <p:nvPr/>
        </p:nvSpPr>
        <p:spPr>
          <a:xfrm>
            <a:off x="5084693" y="9390240"/>
            <a:ext cx="2116999" cy="45719"/>
          </a:xfrm>
          <a:prstGeom prst="rect">
            <a:avLst/>
          </a:pr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a Aqeeq Bold" panose="00000500000000000000" pitchFamily="2" charset="-78"/>
              <a:cs typeface="Ara Aqeeq Bold" panose="00000500000000000000" pitchFamily="2" charset="-78"/>
            </a:endParaRPr>
          </a:p>
        </p:txBody>
      </p:sp>
      <p:sp>
        <p:nvSpPr>
          <p:cNvPr id="109" name="Скругленный прямоугольник 45"/>
          <p:cNvSpPr/>
          <p:nvPr/>
        </p:nvSpPr>
        <p:spPr>
          <a:xfrm>
            <a:off x="6965999" y="9340733"/>
            <a:ext cx="86320" cy="144732"/>
          </a:xfrm>
          <a:prstGeom prst="roundRect">
            <a:avLst/>
          </a:prstGeom>
          <a:solidFill>
            <a:schemeClr val="bg1">
              <a:lumMod val="75000"/>
            </a:schemeClr>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Ara Aqeeq Bold" panose="00000500000000000000" pitchFamily="2" charset="-78"/>
              <a:cs typeface="Ara Aqeeq Bold" panose="00000500000000000000" pitchFamily="2" charset="-78"/>
            </a:endParaRPr>
          </a:p>
        </p:txBody>
      </p:sp>
      <p:sp>
        <p:nvSpPr>
          <p:cNvPr id="110" name="TextBox 27"/>
          <p:cNvSpPr txBox="1"/>
          <p:nvPr/>
        </p:nvSpPr>
        <p:spPr>
          <a:xfrm>
            <a:off x="6414571" y="9556284"/>
            <a:ext cx="747320" cy="307777"/>
          </a:xfrm>
          <a:prstGeom prst="rect">
            <a:avLst/>
          </a:prstGeom>
          <a:noFill/>
        </p:spPr>
        <p:txBody>
          <a:bodyPr wrap="none" rtlCol="0">
            <a:spAutoFit/>
          </a:bodyPr>
          <a:lstStyle/>
          <a:p>
            <a:pPr algn="r"/>
            <a:r>
              <a:rPr lang="ar-DZ" sz="1400" dirty="0" smtClean="0">
                <a:solidFill>
                  <a:schemeClr val="bg1">
                    <a:lumMod val="95000"/>
                  </a:schemeClr>
                </a:solidFill>
                <a:latin typeface="Ara Aqeeq Bold" panose="00000500000000000000" pitchFamily="2" charset="-78"/>
                <a:cs typeface="Ara Aqeeq Bold" panose="00000500000000000000" pitchFamily="2" charset="-78"/>
              </a:rPr>
              <a:t>التصميم</a:t>
            </a:r>
            <a:endParaRPr lang="uk-UA" sz="1400" dirty="0">
              <a:solidFill>
                <a:schemeClr val="bg1">
                  <a:lumMod val="95000"/>
                </a:schemeClr>
              </a:solidFill>
              <a:latin typeface="Century Gothic" panose="020B0502020202020204" pitchFamily="34" charset="0"/>
              <a:cs typeface="Ara Aqeeq Bold" panose="00000500000000000000" pitchFamily="2" charset="-78"/>
            </a:endParaRPr>
          </a:p>
        </p:txBody>
      </p:sp>
      <p:sp>
        <p:nvSpPr>
          <p:cNvPr id="111" name="Прямоугольник 44"/>
          <p:cNvSpPr/>
          <p:nvPr/>
        </p:nvSpPr>
        <p:spPr>
          <a:xfrm>
            <a:off x="5104924" y="9959249"/>
            <a:ext cx="2116999" cy="45719"/>
          </a:xfrm>
          <a:prstGeom prst="rect">
            <a:avLst/>
          </a:pr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a Aqeeq Bold" panose="00000500000000000000" pitchFamily="2" charset="-78"/>
              <a:cs typeface="Ara Aqeeq Bold" panose="00000500000000000000" pitchFamily="2" charset="-78"/>
            </a:endParaRPr>
          </a:p>
        </p:txBody>
      </p:sp>
      <p:sp>
        <p:nvSpPr>
          <p:cNvPr id="112" name="Скругленный прямоугольник 45"/>
          <p:cNvSpPr/>
          <p:nvPr/>
        </p:nvSpPr>
        <p:spPr>
          <a:xfrm>
            <a:off x="6700087" y="9909742"/>
            <a:ext cx="86320" cy="144732"/>
          </a:xfrm>
          <a:prstGeom prst="roundRect">
            <a:avLst/>
          </a:prstGeom>
          <a:solidFill>
            <a:schemeClr val="bg1">
              <a:lumMod val="75000"/>
            </a:schemeClr>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Ara Aqeeq Bold" panose="00000500000000000000" pitchFamily="2" charset="-78"/>
              <a:cs typeface="Ara Aqeeq Bold" panose="00000500000000000000" pitchFamily="2" charset="-78"/>
            </a:endParaRPr>
          </a:p>
        </p:txBody>
      </p:sp>
      <p:sp>
        <p:nvSpPr>
          <p:cNvPr id="86" name="TextBox 91"/>
          <p:cNvSpPr txBox="1"/>
          <p:nvPr/>
        </p:nvSpPr>
        <p:spPr>
          <a:xfrm>
            <a:off x="1250869" y="4374033"/>
            <a:ext cx="3111923" cy="313932"/>
          </a:xfrm>
          <a:prstGeom prst="rect">
            <a:avLst/>
          </a:prstGeom>
          <a:noFill/>
        </p:spPr>
        <p:txBody>
          <a:bodyPr wrap="square" rtlCol="0">
            <a:spAutoFit/>
          </a:bodyPr>
          <a:lstStyle/>
          <a:p>
            <a:pPr algn="r">
              <a:lnSpc>
                <a:spcPct val="80000"/>
              </a:lnSpc>
            </a:pPr>
            <a:r>
              <a:rPr lang="ar-DZ" b="1" dirty="0">
                <a:latin typeface="Ara Aqeeq Bold" panose="00000500000000000000" pitchFamily="2" charset="-78"/>
                <a:cs typeface="Ara Aqeeq Bold" panose="00000500000000000000" pitchFamily="2" charset="-78"/>
              </a:rPr>
              <a:t>عنوان شركة ما بعد</a:t>
            </a:r>
            <a:endParaRPr lang="en-US" b="1" dirty="0" smtClean="0">
              <a:latin typeface="Ara Aqeeq Bold" panose="00000500000000000000" pitchFamily="2" charset="-78"/>
              <a:cs typeface="Ara Aqeeq Bold" panose="00000500000000000000" pitchFamily="2" charset="-78"/>
            </a:endParaRPr>
          </a:p>
        </p:txBody>
      </p:sp>
      <p:sp>
        <p:nvSpPr>
          <p:cNvPr id="87" name="Прямоугольник 107"/>
          <p:cNvSpPr/>
          <p:nvPr/>
        </p:nvSpPr>
        <p:spPr>
          <a:xfrm>
            <a:off x="245966" y="4617922"/>
            <a:ext cx="4304966" cy="1077218"/>
          </a:xfrm>
          <a:prstGeom prst="rect">
            <a:avLst/>
          </a:prstGeom>
        </p:spPr>
        <p:txBody>
          <a:bodyPr wrap="square">
            <a:spAutoFit/>
          </a:bodyPr>
          <a:lstStyle/>
          <a:p>
            <a:pPr algn="r">
              <a:tabLst>
                <a:tab pos="723900" algn="l"/>
                <a:tab pos="1447800" algn="l"/>
                <a:tab pos="2171700" algn="l"/>
              </a:tabLst>
              <a:defRPr/>
            </a:pPr>
            <a:r>
              <a:rPr lang="ar-DZ" sz="1600" dirty="0">
                <a:latin typeface="Ara Aqeeq Bold" panose="00000500000000000000" pitchFamily="2" charset="-78"/>
                <a:cs typeface="Ara Aqeeq Bold" panose="00000500000000000000" pitchFamily="2" charset="-78"/>
              </a:rPr>
              <a:t>صف هنا الوظائف التي شغلتها. قم أيضًا بوصف مهامك ، وعدد الأشخاص الذين أشرفت عليهم ، وإذا كنت تستطيع ، حاول تسجيل النتائج التي حصلت عليها ، فلا تتردد في تحديد حجمها.</a:t>
            </a:r>
            <a:endParaRPr lang="fr-FR" sz="1600" dirty="0">
              <a:latin typeface="Ara Aqeeq Bold" panose="00000500000000000000" pitchFamily="2" charset="-78"/>
              <a:cs typeface="Ara Aqeeq Bold" panose="00000500000000000000" pitchFamily="2" charset="-78"/>
            </a:endParaRPr>
          </a:p>
        </p:txBody>
      </p:sp>
      <p:sp>
        <p:nvSpPr>
          <p:cNvPr id="88" name="TextBox 121"/>
          <p:cNvSpPr txBox="1"/>
          <p:nvPr/>
        </p:nvSpPr>
        <p:spPr>
          <a:xfrm>
            <a:off x="414318" y="4347459"/>
            <a:ext cx="1678351" cy="289310"/>
          </a:xfrm>
          <a:prstGeom prst="rect">
            <a:avLst/>
          </a:prstGeom>
          <a:noFill/>
        </p:spPr>
        <p:txBody>
          <a:bodyPr wrap="square" rtlCol="0">
            <a:spAutoFit/>
          </a:bodyPr>
          <a:lstStyle/>
          <a:p>
            <a:pPr algn="just">
              <a:lnSpc>
                <a:spcPct val="80000"/>
              </a:lnSpc>
            </a:pPr>
            <a:r>
              <a:rPr lang="en-US" sz="1600" dirty="0" smtClean="0">
                <a:latin typeface="Ara Aqeeq Bold" panose="00000500000000000000" pitchFamily="2" charset="-78"/>
                <a:cs typeface="Ara Aqeeq Bold" panose="00000500000000000000" pitchFamily="2" charset="-78"/>
              </a:rPr>
              <a:t>2010 - 2017</a:t>
            </a:r>
          </a:p>
        </p:txBody>
      </p:sp>
      <p:sp>
        <p:nvSpPr>
          <p:cNvPr id="89" name="TextBox 132"/>
          <p:cNvSpPr txBox="1"/>
          <p:nvPr/>
        </p:nvSpPr>
        <p:spPr>
          <a:xfrm>
            <a:off x="2578333" y="7101165"/>
            <a:ext cx="1827530" cy="313932"/>
          </a:xfrm>
          <a:prstGeom prst="rect">
            <a:avLst/>
          </a:prstGeom>
          <a:noFill/>
        </p:spPr>
        <p:txBody>
          <a:bodyPr wrap="square" rtlCol="0">
            <a:spAutoFit/>
          </a:bodyPr>
          <a:lstStyle/>
          <a:p>
            <a:pPr algn="r">
              <a:lnSpc>
                <a:spcPct val="80000"/>
              </a:lnSpc>
            </a:pPr>
            <a:r>
              <a:rPr lang="ar-DZ" b="1" dirty="0">
                <a:latin typeface="Ara Aqeeq Bold" panose="00000500000000000000" pitchFamily="2" charset="-78"/>
                <a:cs typeface="Ara Aqeeq Bold" panose="00000500000000000000" pitchFamily="2" charset="-78"/>
              </a:rPr>
              <a:t>دبلوم الجامعة</a:t>
            </a:r>
            <a:endParaRPr lang="en-US" b="1" dirty="0" smtClean="0">
              <a:latin typeface="Ara Aqeeq Bold" panose="00000500000000000000" pitchFamily="2" charset="-78"/>
              <a:cs typeface="Ara Aqeeq Bold" panose="00000500000000000000" pitchFamily="2" charset="-78"/>
            </a:endParaRPr>
          </a:p>
        </p:txBody>
      </p:sp>
      <p:sp>
        <p:nvSpPr>
          <p:cNvPr id="90" name="TextBox 133"/>
          <p:cNvSpPr txBox="1"/>
          <p:nvPr/>
        </p:nvSpPr>
        <p:spPr>
          <a:xfrm>
            <a:off x="542945" y="7054282"/>
            <a:ext cx="1678351" cy="289310"/>
          </a:xfrm>
          <a:prstGeom prst="rect">
            <a:avLst/>
          </a:prstGeom>
          <a:noFill/>
        </p:spPr>
        <p:txBody>
          <a:bodyPr wrap="square" rtlCol="0">
            <a:spAutoFit/>
          </a:bodyPr>
          <a:lstStyle/>
          <a:p>
            <a:pPr algn="just">
              <a:lnSpc>
                <a:spcPct val="80000"/>
              </a:lnSpc>
            </a:pPr>
            <a:r>
              <a:rPr lang="en-US" sz="1600" dirty="0" smtClean="0">
                <a:latin typeface="Ara Aqeeq Bold" panose="00000500000000000000" pitchFamily="2" charset="-78"/>
                <a:cs typeface="Ara Aqeeq Bold" panose="00000500000000000000" pitchFamily="2" charset="-78"/>
              </a:rPr>
              <a:t>2000 - 2004</a:t>
            </a:r>
          </a:p>
        </p:txBody>
      </p:sp>
      <p:sp>
        <p:nvSpPr>
          <p:cNvPr id="94" name="TextBox 132"/>
          <p:cNvSpPr txBox="1"/>
          <p:nvPr/>
        </p:nvSpPr>
        <p:spPr>
          <a:xfrm>
            <a:off x="2542208" y="7898326"/>
            <a:ext cx="1827530" cy="313932"/>
          </a:xfrm>
          <a:prstGeom prst="rect">
            <a:avLst/>
          </a:prstGeom>
          <a:noFill/>
        </p:spPr>
        <p:txBody>
          <a:bodyPr wrap="square" rtlCol="0">
            <a:spAutoFit/>
          </a:bodyPr>
          <a:lstStyle/>
          <a:p>
            <a:pPr algn="r">
              <a:lnSpc>
                <a:spcPct val="80000"/>
              </a:lnSpc>
            </a:pPr>
            <a:r>
              <a:rPr lang="ar-DZ" b="1" dirty="0">
                <a:latin typeface="Ara Aqeeq Bold" panose="00000500000000000000" pitchFamily="2" charset="-78"/>
                <a:cs typeface="Ara Aqeeq Bold" panose="00000500000000000000" pitchFamily="2" charset="-78"/>
              </a:rPr>
              <a:t>دبلوم الجامعة</a:t>
            </a:r>
            <a:endParaRPr lang="en-US" b="1" dirty="0" smtClean="0">
              <a:latin typeface="Ara Aqeeq Bold" panose="00000500000000000000" pitchFamily="2" charset="-78"/>
              <a:cs typeface="Ara Aqeeq Bold" panose="00000500000000000000" pitchFamily="2" charset="-78"/>
            </a:endParaRPr>
          </a:p>
        </p:txBody>
      </p:sp>
      <p:sp>
        <p:nvSpPr>
          <p:cNvPr id="95" name="TextBox 133"/>
          <p:cNvSpPr txBox="1"/>
          <p:nvPr/>
        </p:nvSpPr>
        <p:spPr>
          <a:xfrm>
            <a:off x="506820" y="7851443"/>
            <a:ext cx="1678351" cy="289310"/>
          </a:xfrm>
          <a:prstGeom prst="rect">
            <a:avLst/>
          </a:prstGeom>
          <a:noFill/>
        </p:spPr>
        <p:txBody>
          <a:bodyPr wrap="square" rtlCol="0">
            <a:spAutoFit/>
          </a:bodyPr>
          <a:lstStyle/>
          <a:p>
            <a:pPr algn="just">
              <a:lnSpc>
                <a:spcPct val="80000"/>
              </a:lnSpc>
            </a:pPr>
            <a:r>
              <a:rPr lang="en-US" sz="1600" dirty="0" smtClean="0">
                <a:latin typeface="Ara Aqeeq Bold" panose="00000500000000000000" pitchFamily="2" charset="-78"/>
                <a:cs typeface="Ara Aqeeq Bold" panose="00000500000000000000" pitchFamily="2" charset="-78"/>
              </a:rPr>
              <a:t>2000 - 2004</a:t>
            </a:r>
          </a:p>
        </p:txBody>
      </p:sp>
      <p:sp>
        <p:nvSpPr>
          <p:cNvPr id="96" name="Rectangle 95"/>
          <p:cNvSpPr/>
          <p:nvPr/>
        </p:nvSpPr>
        <p:spPr>
          <a:xfrm>
            <a:off x="394296" y="8200014"/>
            <a:ext cx="4135750" cy="584775"/>
          </a:xfrm>
          <a:prstGeom prst="rect">
            <a:avLst/>
          </a:prstGeom>
        </p:spPr>
        <p:txBody>
          <a:bodyPr wrap="square">
            <a:spAutoFit/>
          </a:bodyPr>
          <a:lstStyle/>
          <a:p>
            <a:pPr algn="r"/>
            <a:r>
              <a:rPr lang="ar-DZ" sz="1600" dirty="0">
                <a:latin typeface="Ara Aqeeq Bold" panose="00000500000000000000" pitchFamily="2" charset="-78"/>
                <a:cs typeface="Ara Aqeeq Bold" panose="00000500000000000000" pitchFamily="2" charset="-78"/>
              </a:rPr>
              <a:t>صف في سطر واحد أهداف وتخصصات هذا التدريب.</a:t>
            </a:r>
            <a:endParaRPr lang="en-US" sz="1600" dirty="0">
              <a:latin typeface="Ara Aqeeq Bold" panose="00000500000000000000" pitchFamily="2" charset="-78"/>
              <a:cs typeface="Ara Aqeeq Bold" panose="00000500000000000000" pitchFamily="2" charset="-78"/>
            </a:endParaRPr>
          </a:p>
        </p:txBody>
      </p:sp>
      <p:pic>
        <p:nvPicPr>
          <p:cNvPr id="2" name="Image 1"/>
          <p:cNvPicPr>
            <a:picLocks noChangeAspect="1"/>
          </p:cNvPicPr>
          <p:nvPr/>
        </p:nvPicPr>
        <p:blipFill>
          <a:blip r:embed="rId8">
            <a:extLst>
              <a:ext uri="{28A0092B-C50C-407E-A947-70E740481C1C}">
                <a14:useLocalDpi xmlns:a14="http://schemas.microsoft.com/office/drawing/2010/main" xmlns="" val="0"/>
              </a:ext>
            </a:extLst>
          </a:blip>
          <a:stretch>
            <a:fillRect/>
          </a:stretch>
        </p:blipFill>
        <p:spPr>
          <a:xfrm>
            <a:off x="5638149" y="126248"/>
            <a:ext cx="1166378" cy="1166378"/>
          </a:xfrm>
          <a:prstGeom prst="rect">
            <a:avLst/>
          </a:prstGeom>
        </p:spPr>
      </p:pic>
    </p:spTree>
    <p:extLst>
      <p:ext uri="{BB962C8B-B14F-4D97-AF65-F5344CB8AC3E}">
        <p14:creationId xmlns:p14="http://schemas.microsoft.com/office/powerpoint/2010/main" xmlns="" val="147957544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TotalTime>
  <Words>186</Words>
  <Application>Microsoft Office PowerPoint</Application>
  <PresentationFormat>Personnalisé</PresentationFormat>
  <Paragraphs>39</Paragraphs>
  <Slides>1</Slides>
  <Notes>0</Notes>
  <HiddenSlides>0</HiddenSlides>
  <MMClips>0</MMClips>
  <ScaleCrop>false</ScaleCrop>
  <HeadingPairs>
    <vt:vector size="4" baseType="variant">
      <vt:variant>
        <vt:lpstr>Thème</vt:lpstr>
      </vt:variant>
      <vt:variant>
        <vt:i4>1</vt:i4>
      </vt:variant>
      <vt:variant>
        <vt:lpstr>Titres des diapositives</vt:lpstr>
      </vt:variant>
      <vt:variant>
        <vt:i4>1</vt:i4>
      </vt:variant>
    </vt:vector>
  </HeadingPairs>
  <TitlesOfParts>
    <vt:vector size="2" baseType="lpstr">
      <vt:lpstr>Thème Office</vt:lpstr>
      <vt:lpstr>Diapositive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SIRACV.COM</dc:title>
  <dc:creator>SIRACV.COM</dc:creator>
  <cp:keywords>SIRACV.COM</cp:keywords>
  <cp:lastModifiedBy>HP</cp:lastModifiedBy>
  <cp:revision>18</cp:revision>
  <dcterms:created xsi:type="dcterms:W3CDTF">2017-10-27T16:03:47Z</dcterms:created>
  <dcterms:modified xsi:type="dcterms:W3CDTF">2020-01-27T13:36:20Z</dcterms:modified>
  <cp:category>SIRACV.COM</cp:category>
</cp:coreProperties>
</file>